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6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63.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334" r:id="rId2"/>
    <p:sldId id="335" r:id="rId3"/>
    <p:sldId id="336" r:id="rId4"/>
    <p:sldId id="337" r:id="rId5"/>
    <p:sldId id="338" r:id="rId6"/>
    <p:sldId id="339" r:id="rId7"/>
    <p:sldId id="340" r:id="rId8"/>
    <p:sldId id="341" r:id="rId9"/>
    <p:sldId id="369" r:id="rId10"/>
    <p:sldId id="372" r:id="rId11"/>
    <p:sldId id="361" r:id="rId12"/>
    <p:sldId id="342" r:id="rId13"/>
    <p:sldId id="352" r:id="rId14"/>
    <p:sldId id="353" r:id="rId15"/>
    <p:sldId id="354" r:id="rId16"/>
    <p:sldId id="357" r:id="rId17"/>
    <p:sldId id="358" r:id="rId18"/>
    <p:sldId id="373" r:id="rId19"/>
    <p:sldId id="374" r:id="rId20"/>
    <p:sldId id="345" r:id="rId21"/>
    <p:sldId id="376" r:id="rId22"/>
    <p:sldId id="375" r:id="rId23"/>
    <p:sldId id="377" r:id="rId24"/>
    <p:sldId id="355" r:id="rId25"/>
    <p:sldId id="378" r:id="rId26"/>
    <p:sldId id="388" r:id="rId27"/>
    <p:sldId id="380" r:id="rId28"/>
    <p:sldId id="379" r:id="rId29"/>
    <p:sldId id="381" r:id="rId30"/>
    <p:sldId id="370" r:id="rId31"/>
    <p:sldId id="382" r:id="rId32"/>
    <p:sldId id="383" r:id="rId33"/>
    <p:sldId id="364" r:id="rId34"/>
    <p:sldId id="384" r:id="rId35"/>
    <p:sldId id="385" r:id="rId36"/>
    <p:sldId id="343" r:id="rId37"/>
    <p:sldId id="371" r:id="rId38"/>
    <p:sldId id="347" r:id="rId39"/>
    <p:sldId id="348" r:id="rId40"/>
    <p:sldId id="346" r:id="rId41"/>
    <p:sldId id="349" r:id="rId42"/>
    <p:sldId id="350" r:id="rId43"/>
    <p:sldId id="366" r:id="rId44"/>
    <p:sldId id="368" r:id="rId45"/>
    <p:sldId id="367" r:id="rId46"/>
    <p:sldId id="344" r:id="rId47"/>
    <p:sldId id="365" r:id="rId48"/>
    <p:sldId id="391" r:id="rId49"/>
    <p:sldId id="390" r:id="rId50"/>
    <p:sldId id="398" r:id="rId51"/>
    <p:sldId id="363" r:id="rId52"/>
    <p:sldId id="389" r:id="rId53"/>
    <p:sldId id="393" r:id="rId54"/>
    <p:sldId id="394" r:id="rId55"/>
    <p:sldId id="387" r:id="rId56"/>
    <p:sldId id="392" r:id="rId57"/>
    <p:sldId id="362" r:id="rId58"/>
    <p:sldId id="395" r:id="rId59"/>
    <p:sldId id="401" r:id="rId60"/>
    <p:sldId id="396" r:id="rId61"/>
    <p:sldId id="397" r:id="rId62"/>
    <p:sldId id="399" r:id="rId63"/>
    <p:sldId id="400" r:id="rId64"/>
    <p:sldId id="402" r:id="rId65"/>
    <p:sldId id="330" r:id="rId66"/>
    <p:sldId id="331"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07" autoAdjust="0"/>
    <p:restoredTop sz="93718" autoAdjust="0"/>
  </p:normalViewPr>
  <p:slideViewPr>
    <p:cSldViewPr snapToGrid="0" snapToObjects="1">
      <p:cViewPr>
        <p:scale>
          <a:sx n="89" d="100"/>
          <a:sy n="89" d="100"/>
        </p:scale>
        <p:origin x="98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63" Type="http://schemas.openxmlformats.org/officeDocument/2006/relationships/slide" Target="slides/slide62.xml"/><Relationship Id="rId68" Type="http://schemas.openxmlformats.org/officeDocument/2006/relationships/notesMaster" Target="notesMasters/notesMaster1.xml"/><Relationship Id="rId42" Type="http://schemas.openxmlformats.org/officeDocument/2006/relationships/slide" Target="slides/slide41.xml"/><Relationship Id="rId47" Type="http://schemas.openxmlformats.org/officeDocument/2006/relationships/slide" Target="slides/slide46.xml"/><Relationship Id="rId21" Type="http://schemas.openxmlformats.org/officeDocument/2006/relationships/slide" Target="slides/slide20.xml"/><Relationship Id="rId16" Type="http://schemas.openxmlformats.org/officeDocument/2006/relationships/slide" Target="slides/slide15.xml"/><Relationship Id="rId2" Type="http://schemas.openxmlformats.org/officeDocument/2006/relationships/slide" Target="slides/slide1.xml"/><Relationship Id="rId29" Type="http://schemas.openxmlformats.org/officeDocument/2006/relationships/slide" Target="slides/slide28.xml"/><Relationship Id="rId66" Type="http://schemas.openxmlformats.org/officeDocument/2006/relationships/slide" Target="slides/slide65.xml"/><Relationship Id="rId53" Type="http://schemas.openxmlformats.org/officeDocument/2006/relationships/slide" Target="slides/slide52.xml"/><Relationship Id="rId58" Type="http://schemas.openxmlformats.org/officeDocument/2006/relationships/slide" Target="slides/slide57.xml"/><Relationship Id="rId40" Type="http://schemas.openxmlformats.org/officeDocument/2006/relationships/slide" Target="slides/slide39.xml"/><Relationship Id="rId45" Type="http://schemas.openxmlformats.org/officeDocument/2006/relationships/slide" Target="slides/slide44.xml"/><Relationship Id="rId32" Type="http://schemas.openxmlformats.org/officeDocument/2006/relationships/slide" Target="slides/slide31.xml"/><Relationship Id="rId37" Type="http://schemas.openxmlformats.org/officeDocument/2006/relationships/slide" Target="slides/slide36.xml"/><Relationship Id="rId24" Type="http://schemas.openxmlformats.org/officeDocument/2006/relationships/slide" Target="slides/slide23.xml"/><Relationship Id="rId11" Type="http://schemas.openxmlformats.org/officeDocument/2006/relationships/slide" Target="slides/slide10.xml"/><Relationship Id="rId74"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64" Type="http://schemas.openxmlformats.org/officeDocument/2006/relationships/slide" Target="slides/slide63.xml"/><Relationship Id="rId69" Type="http://schemas.openxmlformats.org/officeDocument/2006/relationships/presProps" Target="presProps.xml"/><Relationship Id="rId56" Type="http://schemas.openxmlformats.org/officeDocument/2006/relationships/slide" Target="slides/slide55.xml"/><Relationship Id="rId43" Type="http://schemas.openxmlformats.org/officeDocument/2006/relationships/slide" Target="slides/slide42.xml"/><Relationship Id="rId48" Type="http://schemas.openxmlformats.org/officeDocument/2006/relationships/slide" Target="slides/slide47.xml"/><Relationship Id="rId30" Type="http://schemas.openxmlformats.org/officeDocument/2006/relationships/slide" Target="slides/slide29.xml"/><Relationship Id="rId35" Type="http://schemas.openxmlformats.org/officeDocument/2006/relationships/slide" Target="slides/slide34.xml"/><Relationship Id="rId22" Type="http://schemas.openxmlformats.org/officeDocument/2006/relationships/slide" Target="slides/slide21.xml"/><Relationship Id="rId27" Type="http://schemas.openxmlformats.org/officeDocument/2006/relationships/slide" Target="slides/slide26.xml"/><Relationship Id="rId51" Type="http://schemas.openxmlformats.org/officeDocument/2006/relationships/slide" Target="slides/slide50.xml"/><Relationship Id="rId8" Type="http://schemas.openxmlformats.org/officeDocument/2006/relationships/slide" Target="slides/slide7.xml"/><Relationship Id="rId72" Type="http://schemas.openxmlformats.org/officeDocument/2006/relationships/tableStyles" Target="tableStyles.xml"/><Relationship Id="rId3" Type="http://schemas.openxmlformats.org/officeDocument/2006/relationships/slide" Target="slides/slide2.xml"/><Relationship Id="rId17" Type="http://schemas.openxmlformats.org/officeDocument/2006/relationships/slide" Target="slides/slide16.xml"/><Relationship Id="rId67" Type="http://schemas.openxmlformats.org/officeDocument/2006/relationships/slide" Target="slides/slide66.xml"/><Relationship Id="rId59" Type="http://schemas.openxmlformats.org/officeDocument/2006/relationships/slide" Target="slides/slide58.xml"/><Relationship Id="rId46" Type="http://schemas.openxmlformats.org/officeDocument/2006/relationships/slide" Target="slides/slide45.xml"/><Relationship Id="rId33" Type="http://schemas.openxmlformats.org/officeDocument/2006/relationships/slide" Target="slides/slide32.xml"/><Relationship Id="rId38" Type="http://schemas.openxmlformats.org/officeDocument/2006/relationships/slide" Target="slides/slide37.xml"/><Relationship Id="rId25" Type="http://schemas.openxmlformats.org/officeDocument/2006/relationships/slide" Target="slides/slide24.xml"/><Relationship Id="rId12" Type="http://schemas.openxmlformats.org/officeDocument/2006/relationships/slide" Target="slides/slide11.xml"/><Relationship Id="rId54" Type="http://schemas.openxmlformats.org/officeDocument/2006/relationships/slide" Target="slides/slide53.xml"/><Relationship Id="rId41" Type="http://schemas.openxmlformats.org/officeDocument/2006/relationships/slide" Target="slides/slide40.xml"/><Relationship Id="rId70" Type="http://schemas.openxmlformats.org/officeDocument/2006/relationships/viewProps" Target="viewProps.xml"/><Relationship Id="rId20" Type="http://schemas.openxmlformats.org/officeDocument/2006/relationships/slide" Target="slides/slide19.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57" Type="http://schemas.openxmlformats.org/officeDocument/2006/relationships/slide" Target="slides/slide56.xml"/><Relationship Id="rId49" Type="http://schemas.openxmlformats.org/officeDocument/2006/relationships/slide" Target="slides/slide48.xml"/><Relationship Id="rId36" Type="http://schemas.openxmlformats.org/officeDocument/2006/relationships/slide" Target="slides/slide35.xml"/><Relationship Id="rId23" Type="http://schemas.openxmlformats.org/officeDocument/2006/relationships/slide" Target="slides/slide22.xml"/><Relationship Id="rId28" Type="http://schemas.openxmlformats.org/officeDocument/2006/relationships/slide" Target="slides/slide27.xml"/><Relationship Id="rId65" Type="http://schemas.openxmlformats.org/officeDocument/2006/relationships/slide" Target="slides/slide64.xml"/><Relationship Id="rId52" Type="http://schemas.openxmlformats.org/officeDocument/2006/relationships/slide" Target="slides/slide51.xml"/><Relationship Id="rId44" Type="http://schemas.openxmlformats.org/officeDocument/2006/relationships/slide" Target="slides/slide43.xml"/><Relationship Id="rId31" Type="http://schemas.openxmlformats.org/officeDocument/2006/relationships/slide" Target="slides/slide30.xml"/><Relationship Id="rId60" Type="http://schemas.openxmlformats.org/officeDocument/2006/relationships/slide" Target="slides/slide59.xml"/><Relationship Id="rId10" Type="http://schemas.openxmlformats.org/officeDocument/2006/relationships/slide" Target="slides/slide9.xml"/><Relationship Id="rId73"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55" Type="http://schemas.openxmlformats.org/officeDocument/2006/relationships/slide" Target="slides/slide54.xml"/><Relationship Id="rId34" Type="http://schemas.openxmlformats.org/officeDocument/2006/relationships/slide" Target="slides/slide33.xml"/><Relationship Id="rId7" Type="http://schemas.openxmlformats.org/officeDocument/2006/relationships/slide" Target="slides/slide6.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483033-F114-6744-8BE7-5F64D3C33E54}" type="datetimeFigureOut">
              <a:rPr lang="en-US" smtClean="0"/>
              <a:pPr/>
              <a:t>8/25/20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C2F18-3611-9D4B-A2D4-30DD2BBE43BD}" type="slidenum">
              <a:rPr lang="en-US" smtClean="0"/>
              <a:pPr/>
              <a:t>‹#›</a:t>
            </a:fld>
            <a:endParaRPr lang="en-US" dirty="0"/>
          </a:p>
        </p:txBody>
      </p:sp>
    </p:spTree>
    <p:extLst>
      <p:ext uri="{BB962C8B-B14F-4D97-AF65-F5344CB8AC3E}">
        <p14:creationId xmlns:p14="http://schemas.microsoft.com/office/powerpoint/2010/main" val="38724676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C2F18-3611-9D4B-A2D4-30DD2BBE43BD}" type="slidenum">
              <a:rPr lang="en-US" smtClean="0"/>
              <a:pPr/>
              <a:t>54</a:t>
            </a:fld>
            <a:endParaRPr lang="en-US" dirty="0"/>
          </a:p>
        </p:txBody>
      </p:sp>
    </p:spTree>
    <p:extLst>
      <p:ext uri="{BB962C8B-B14F-4D97-AF65-F5344CB8AC3E}">
        <p14:creationId xmlns:p14="http://schemas.microsoft.com/office/powerpoint/2010/main" val="23066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8/25/20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305654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8/25/20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069662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8/25/20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97690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8/25/20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4115438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6CF044E-3B00-8E46-B9C9-1F945E3887AE}" type="datetimeFigureOut">
              <a:rPr lang="en-US" smtClean="0"/>
              <a:pPr/>
              <a:t>8/25/20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74143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6CF044E-3B00-8E46-B9C9-1F945E3887AE}" type="datetimeFigureOut">
              <a:rPr lang="en-US" smtClean="0"/>
              <a:pPr/>
              <a:t>8/25/20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523018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6CF044E-3B00-8E46-B9C9-1F945E3887AE}" type="datetimeFigureOut">
              <a:rPr lang="en-US" smtClean="0"/>
              <a:pPr/>
              <a:t>8/25/20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643778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6CF044E-3B00-8E46-B9C9-1F945E3887AE}" type="datetimeFigureOut">
              <a:rPr lang="en-US" smtClean="0"/>
              <a:pPr/>
              <a:t>8/25/20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355861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CF044E-3B00-8E46-B9C9-1F945E3887AE}" type="datetimeFigureOut">
              <a:rPr lang="en-US" smtClean="0"/>
              <a:pPr/>
              <a:t>8/25/20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2774775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CF044E-3B00-8E46-B9C9-1F945E3887AE}" type="datetimeFigureOut">
              <a:rPr lang="en-US" smtClean="0"/>
              <a:pPr/>
              <a:t>8/25/20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2033377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CF044E-3B00-8E46-B9C9-1F945E3887AE}" type="datetimeFigureOut">
              <a:rPr lang="en-US" smtClean="0"/>
              <a:pPr/>
              <a:t>8/25/20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32365491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F044E-3B00-8E46-B9C9-1F945E3887AE}" type="datetimeFigureOut">
              <a:rPr lang="en-US" smtClean="0"/>
              <a:pPr/>
              <a:t>8/25/20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137943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pte.org.uk/" TargetMode="Externa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69" y="2580"/>
            <a:ext cx="8229600" cy="1143000"/>
          </a:xfrm>
        </p:spPr>
        <p:txBody>
          <a:bodyPr/>
          <a:lstStyle/>
          <a:p>
            <a:r>
              <a:rPr lang="en-US" dirty="0" smtClean="0">
                <a:solidFill>
                  <a:srgbClr val="0070C0"/>
                </a:solidFill>
                <a:latin typeface="Comic Sans MS" charset="0"/>
                <a:ea typeface="Comic Sans MS" charset="0"/>
                <a:cs typeface="Comic Sans MS" charset="0"/>
              </a:rPr>
              <a:t>Note to teachers</a:t>
            </a:r>
            <a:endParaRPr lang="en-US" dirty="0">
              <a:solidFill>
                <a:srgbClr val="0070C0"/>
              </a:solidFill>
              <a:latin typeface="Comic Sans MS" charset="0"/>
              <a:ea typeface="Comic Sans MS" charset="0"/>
              <a:cs typeface="Comic Sans MS" charset="0"/>
            </a:endParaRPr>
          </a:p>
        </p:txBody>
      </p:sp>
      <p:sp>
        <p:nvSpPr>
          <p:cNvPr id="3" name="Content Placeholder 2"/>
          <p:cNvSpPr>
            <a:spLocks noGrp="1"/>
          </p:cNvSpPr>
          <p:nvPr>
            <p:ph idx="1"/>
          </p:nvPr>
        </p:nvSpPr>
        <p:spPr>
          <a:xfrm>
            <a:off x="466969" y="998538"/>
            <a:ext cx="8229600" cy="4708525"/>
          </a:xfrm>
        </p:spPr>
        <p:txBody>
          <a:bodyPr>
            <a:noAutofit/>
          </a:bodyPr>
          <a:lstStyle/>
          <a:p>
            <a:pPr marL="0" indent="0">
              <a:buNone/>
            </a:pPr>
            <a:r>
              <a:rPr lang="en-US" sz="2300" dirty="0" smtClean="0">
                <a:latin typeface="Comic Sans MS" charset="0"/>
                <a:ea typeface="Comic Sans MS" charset="0"/>
                <a:cs typeface="Comic Sans MS" charset="0"/>
              </a:rPr>
              <a:t>Thank you for downloading this presentation from the Young People’s Trust for the Environment.  You are welcome to modify it by adding your own slides or deleting ones you don’t need.</a:t>
            </a:r>
          </a:p>
          <a:p>
            <a:pPr marL="0" indent="0">
              <a:buNone/>
            </a:pPr>
            <a:endParaRPr lang="en-US" sz="2300" dirty="0" smtClean="0">
              <a:latin typeface="Comic Sans MS" charset="0"/>
              <a:ea typeface="Comic Sans MS" charset="0"/>
              <a:cs typeface="Comic Sans MS" charset="0"/>
            </a:endParaRPr>
          </a:p>
          <a:p>
            <a:pPr marL="0" indent="0">
              <a:buNone/>
            </a:pPr>
            <a:r>
              <a:rPr lang="en-US" sz="2300" dirty="0" smtClean="0">
                <a:latin typeface="Comic Sans MS" charset="0"/>
                <a:ea typeface="Comic Sans MS" charset="0"/>
                <a:cs typeface="Comic Sans MS" charset="0"/>
              </a:rPr>
              <a:t>Please do not remove the photo credits from any of the photos you use and we would be very grateful if you could leave YPTE’s logo and web address on the relevant pages.  </a:t>
            </a:r>
          </a:p>
          <a:p>
            <a:pPr marL="0" indent="0">
              <a:buNone/>
            </a:pPr>
            <a:endParaRPr lang="en-US" sz="2300" dirty="0" smtClean="0">
              <a:latin typeface="Comic Sans MS" charset="0"/>
              <a:ea typeface="Comic Sans MS" charset="0"/>
              <a:cs typeface="Comic Sans MS" charset="0"/>
            </a:endParaRPr>
          </a:p>
          <a:p>
            <a:pPr marL="0" indent="0">
              <a:buNone/>
            </a:pPr>
            <a:r>
              <a:rPr lang="en-US" sz="2300" dirty="0" smtClean="0">
                <a:latin typeface="Comic Sans MS" charset="0"/>
                <a:ea typeface="Comic Sans MS" charset="0"/>
                <a:cs typeface="Comic Sans MS" charset="0"/>
              </a:rPr>
              <a:t>We want to encourage more and more young people to learn about taking care of our world and our website is a great starting point for this. You can find lots more supporting information by visiting the ‘Explore’ section of </a:t>
            </a:r>
            <a:r>
              <a:rPr lang="en-US" sz="2300" dirty="0" smtClean="0">
                <a:latin typeface="Comic Sans MS" charset="0"/>
                <a:ea typeface="Comic Sans MS" charset="0"/>
                <a:cs typeface="Comic Sans MS" charset="0"/>
                <a:hlinkClick r:id="rId2"/>
              </a:rPr>
              <a:t>https://ypte.org.uk</a:t>
            </a:r>
            <a:endParaRPr lang="en-US" sz="2300" dirty="0">
              <a:latin typeface="Comic Sans MS" charset="0"/>
              <a:ea typeface="Comic Sans MS" charset="0"/>
              <a:cs typeface="Comic Sans MS" charset="0"/>
            </a:endParaRPr>
          </a:p>
        </p:txBody>
      </p:sp>
      <p:pic>
        <p:nvPicPr>
          <p:cNvPr id="4" name="Picture 3" descr="YPTE-logo-type-cmyk.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4846" y="5763221"/>
            <a:ext cx="1463429" cy="873992"/>
          </a:xfrm>
          <a:prstGeom prst="rect">
            <a:avLst/>
          </a:prstGeom>
        </p:spPr>
      </p:pic>
    </p:spTree>
    <p:extLst>
      <p:ext uri="{BB962C8B-B14F-4D97-AF65-F5344CB8AC3E}">
        <p14:creationId xmlns:p14="http://schemas.microsoft.com/office/powerpoint/2010/main" val="1747076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9193"/>
            <a:ext cx="9135198" cy="4613275"/>
          </a:xfrm>
          <a:prstGeom prst="rect">
            <a:avLst/>
          </a:prstGeom>
        </p:spPr>
      </p:pic>
      <p:sp>
        <p:nvSpPr>
          <p:cNvPr id="5" name="TextBox 4"/>
          <p:cNvSpPr txBox="1"/>
          <p:nvPr/>
        </p:nvSpPr>
        <p:spPr>
          <a:xfrm>
            <a:off x="117042" y="257175"/>
            <a:ext cx="8901113" cy="646331"/>
          </a:xfrm>
          <a:prstGeom prst="rect">
            <a:avLst/>
          </a:prstGeom>
          <a:noFill/>
        </p:spPr>
        <p:txBody>
          <a:bodyPr wrap="square" rtlCol="0">
            <a:spAutoFit/>
          </a:bodyPr>
          <a:lstStyle/>
          <a:p>
            <a:pPr algn="ctr"/>
            <a:r>
              <a:rPr lang="en-GB" sz="3600" dirty="0" smtClean="0">
                <a:latin typeface="Comic Sans MS" charset="0"/>
                <a:ea typeface="Comic Sans MS" charset="0"/>
                <a:cs typeface="Comic Sans MS" charset="0"/>
              </a:rPr>
              <a:t>Where Are The World’s Hot Deserts?</a:t>
            </a:r>
            <a:endParaRPr lang="en-GB" sz="3600" dirty="0">
              <a:latin typeface="Comic Sans MS" charset="0"/>
              <a:ea typeface="Comic Sans MS" charset="0"/>
              <a:cs typeface="Comic Sans MS" charset="0"/>
            </a:endParaRPr>
          </a:p>
        </p:txBody>
      </p:sp>
      <p:sp>
        <p:nvSpPr>
          <p:cNvPr id="6" name="TextBox 5"/>
          <p:cNvSpPr txBox="1"/>
          <p:nvPr/>
        </p:nvSpPr>
        <p:spPr>
          <a:xfrm>
            <a:off x="3803217" y="6028153"/>
            <a:ext cx="1257300" cy="646331"/>
          </a:xfrm>
          <a:prstGeom prst="rect">
            <a:avLst/>
          </a:prstGeom>
          <a:noFill/>
          <a:ln>
            <a:solidFill>
              <a:schemeClr val="tx1"/>
            </a:solidFill>
          </a:ln>
        </p:spPr>
        <p:txBody>
          <a:bodyPr wrap="square" rtlCol="0">
            <a:spAutoFit/>
          </a:bodyPr>
          <a:lstStyle/>
          <a:p>
            <a:r>
              <a:rPr lang="en-GB" dirty="0" smtClean="0">
                <a:latin typeface="Comic Sans MS" charset="0"/>
                <a:ea typeface="Comic Sans MS" charset="0"/>
                <a:cs typeface="Comic Sans MS" charset="0"/>
              </a:rPr>
              <a:t>Sahara Desert</a:t>
            </a:r>
            <a:endParaRPr lang="en-GB" dirty="0">
              <a:latin typeface="Comic Sans MS" charset="0"/>
              <a:ea typeface="Comic Sans MS" charset="0"/>
              <a:cs typeface="Comic Sans MS" charset="0"/>
            </a:endParaRPr>
          </a:p>
        </p:txBody>
      </p:sp>
      <p:sp>
        <p:nvSpPr>
          <p:cNvPr id="7" name="TextBox 6"/>
          <p:cNvSpPr txBox="1"/>
          <p:nvPr/>
        </p:nvSpPr>
        <p:spPr>
          <a:xfrm>
            <a:off x="5431992" y="6028153"/>
            <a:ext cx="1840346" cy="646331"/>
          </a:xfrm>
          <a:prstGeom prst="rect">
            <a:avLst/>
          </a:prstGeom>
          <a:noFill/>
          <a:ln>
            <a:solidFill>
              <a:schemeClr val="tx1"/>
            </a:solidFill>
          </a:ln>
        </p:spPr>
        <p:txBody>
          <a:bodyPr wrap="square" rtlCol="0">
            <a:spAutoFit/>
          </a:bodyPr>
          <a:lstStyle/>
          <a:p>
            <a:r>
              <a:rPr lang="en-GB" dirty="0" smtClean="0">
                <a:latin typeface="Comic Sans MS" charset="0"/>
                <a:ea typeface="Comic Sans MS" charset="0"/>
                <a:cs typeface="Comic Sans MS" charset="0"/>
              </a:rPr>
              <a:t>Kalahari &amp; Namib Deserts</a:t>
            </a:r>
            <a:endParaRPr lang="en-GB" dirty="0">
              <a:latin typeface="Comic Sans MS" charset="0"/>
              <a:ea typeface="Comic Sans MS" charset="0"/>
              <a:cs typeface="Comic Sans MS" charset="0"/>
            </a:endParaRPr>
          </a:p>
        </p:txBody>
      </p:sp>
      <p:sp>
        <p:nvSpPr>
          <p:cNvPr id="8" name="TextBox 7"/>
          <p:cNvSpPr txBox="1"/>
          <p:nvPr/>
        </p:nvSpPr>
        <p:spPr>
          <a:xfrm>
            <a:off x="7643813" y="6028153"/>
            <a:ext cx="1145742" cy="646331"/>
          </a:xfrm>
          <a:prstGeom prst="rect">
            <a:avLst/>
          </a:prstGeom>
          <a:noFill/>
          <a:ln>
            <a:solidFill>
              <a:schemeClr val="tx1"/>
            </a:solidFill>
          </a:ln>
        </p:spPr>
        <p:txBody>
          <a:bodyPr wrap="square" rtlCol="0">
            <a:spAutoFit/>
          </a:bodyPr>
          <a:lstStyle/>
          <a:p>
            <a:r>
              <a:rPr lang="en-GB" dirty="0" smtClean="0">
                <a:latin typeface="Comic Sans MS" charset="0"/>
                <a:ea typeface="Comic Sans MS" charset="0"/>
                <a:cs typeface="Comic Sans MS" charset="0"/>
              </a:rPr>
              <a:t>Arabian Desert</a:t>
            </a:r>
            <a:endParaRPr lang="en-GB" dirty="0">
              <a:latin typeface="Comic Sans MS" charset="0"/>
              <a:ea typeface="Comic Sans MS" charset="0"/>
              <a:cs typeface="Comic Sans MS" charset="0"/>
            </a:endParaRPr>
          </a:p>
        </p:txBody>
      </p:sp>
      <p:sp>
        <p:nvSpPr>
          <p:cNvPr id="9" name="TextBox 8"/>
          <p:cNvSpPr txBox="1"/>
          <p:nvPr/>
        </p:nvSpPr>
        <p:spPr>
          <a:xfrm>
            <a:off x="117042" y="6028153"/>
            <a:ext cx="3314700" cy="646331"/>
          </a:xfrm>
          <a:prstGeom prst="rect">
            <a:avLst/>
          </a:prstGeom>
          <a:noFill/>
          <a:ln>
            <a:solidFill>
              <a:schemeClr val="tx1"/>
            </a:solidFill>
          </a:ln>
        </p:spPr>
        <p:txBody>
          <a:bodyPr wrap="square" rtlCol="0">
            <a:spAutoFit/>
          </a:bodyPr>
          <a:lstStyle/>
          <a:p>
            <a:r>
              <a:rPr lang="en-GB" dirty="0" smtClean="0">
                <a:solidFill>
                  <a:schemeClr val="accent1">
                    <a:lumMod val="50000"/>
                  </a:schemeClr>
                </a:solidFill>
                <a:latin typeface="Comic Sans MS" charset="0"/>
                <a:ea typeface="Comic Sans MS" charset="0"/>
                <a:cs typeface="Comic Sans MS" charset="0"/>
              </a:rPr>
              <a:t>Can you use an atlas to name the other hot deserts?</a:t>
            </a:r>
            <a:endParaRPr lang="en-GB" dirty="0">
              <a:solidFill>
                <a:schemeClr val="accent1">
                  <a:lumMod val="50000"/>
                </a:schemeClr>
              </a:solidFill>
              <a:latin typeface="Comic Sans MS" charset="0"/>
              <a:ea typeface="Comic Sans MS" charset="0"/>
              <a:cs typeface="Comic Sans MS" charset="0"/>
            </a:endParaRPr>
          </a:p>
        </p:txBody>
      </p:sp>
      <p:cxnSp>
        <p:nvCxnSpPr>
          <p:cNvPr id="11" name="Straight Connector 10"/>
          <p:cNvCxnSpPr>
            <a:stCxn id="6" idx="0"/>
          </p:cNvCxnSpPr>
          <p:nvPr/>
        </p:nvCxnSpPr>
        <p:spPr>
          <a:xfrm flipV="1">
            <a:off x="4431867" y="2886075"/>
            <a:ext cx="240146" cy="31420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p:cNvCxnSpPr>
          <p:nvPr/>
        </p:nvCxnSpPr>
        <p:spPr>
          <a:xfrm flipH="1" flipV="1">
            <a:off x="5060517" y="4143375"/>
            <a:ext cx="1291648" cy="18847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0"/>
          </p:cNvCxnSpPr>
          <p:nvPr/>
        </p:nvCxnSpPr>
        <p:spPr>
          <a:xfrm flipH="1" flipV="1">
            <a:off x="5706341" y="2886075"/>
            <a:ext cx="2510343" cy="31420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502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253" r="3672"/>
          <a:stretch/>
        </p:blipFill>
        <p:spPr>
          <a:xfrm>
            <a:off x="0" y="460533"/>
            <a:ext cx="5872163" cy="4983301"/>
          </a:xfrm>
          <a:prstGeom prst="rect">
            <a:avLst/>
          </a:prstGeom>
        </p:spPr>
      </p:pic>
      <p:sp>
        <p:nvSpPr>
          <p:cNvPr id="8" name="TextBox 7"/>
          <p:cNvSpPr txBox="1"/>
          <p:nvPr/>
        </p:nvSpPr>
        <p:spPr>
          <a:xfrm>
            <a:off x="6036466" y="1409215"/>
            <a:ext cx="2893217" cy="923330"/>
          </a:xfrm>
          <a:prstGeom prst="rect">
            <a:avLst/>
          </a:prstGeom>
          <a:noFill/>
          <a:ln>
            <a:solidFill>
              <a:srgbClr val="FF0000"/>
            </a:solidFill>
          </a:ln>
        </p:spPr>
        <p:txBody>
          <a:bodyPr wrap="square" rtlCol="0">
            <a:spAutoFit/>
          </a:bodyPr>
          <a:lstStyle/>
          <a:p>
            <a:r>
              <a:rPr lang="en-GB" dirty="0" smtClean="0">
                <a:latin typeface="Comic Sans MS" charset="0"/>
                <a:ea typeface="Comic Sans MS" charset="0"/>
                <a:cs typeface="Comic Sans MS" charset="0"/>
              </a:rPr>
              <a:t>Warm, moist air at the Equator rises and cools – condensation forms rain</a:t>
            </a:r>
            <a:endParaRPr lang="en-GB" dirty="0">
              <a:latin typeface="Comic Sans MS" charset="0"/>
              <a:ea typeface="Comic Sans MS" charset="0"/>
              <a:cs typeface="Comic Sans MS" charset="0"/>
            </a:endParaRPr>
          </a:p>
        </p:txBody>
      </p:sp>
      <p:sp>
        <p:nvSpPr>
          <p:cNvPr id="9" name="TextBox 8"/>
          <p:cNvSpPr txBox="1"/>
          <p:nvPr/>
        </p:nvSpPr>
        <p:spPr>
          <a:xfrm>
            <a:off x="6036466" y="2488473"/>
            <a:ext cx="2893217" cy="923330"/>
          </a:xfrm>
          <a:prstGeom prst="rect">
            <a:avLst/>
          </a:prstGeom>
          <a:noFill/>
          <a:ln>
            <a:solidFill>
              <a:srgbClr val="00B0F0"/>
            </a:solidFill>
          </a:ln>
        </p:spPr>
        <p:txBody>
          <a:bodyPr wrap="square" rtlCol="0">
            <a:spAutoFit/>
          </a:bodyPr>
          <a:lstStyle/>
          <a:p>
            <a:r>
              <a:rPr lang="en-GB" dirty="0" smtClean="0">
                <a:latin typeface="Comic Sans MS" charset="0"/>
                <a:ea typeface="Comic Sans MS" charset="0"/>
                <a:cs typeface="Comic Sans MS" charset="0"/>
              </a:rPr>
              <a:t>The dry air travels both </a:t>
            </a:r>
            <a:r>
              <a:rPr lang="en-GB" dirty="0">
                <a:latin typeface="Comic Sans MS" charset="0"/>
                <a:ea typeface="Comic Sans MS" charset="0"/>
                <a:cs typeface="Comic Sans MS" charset="0"/>
              </a:rPr>
              <a:t>south and north </a:t>
            </a:r>
            <a:r>
              <a:rPr lang="en-GB" dirty="0" smtClean="0">
                <a:latin typeface="Comic Sans MS" charset="0"/>
                <a:ea typeface="Comic Sans MS" charset="0"/>
                <a:cs typeface="Comic Sans MS" charset="0"/>
              </a:rPr>
              <a:t>&amp; cools (at high altitude)</a:t>
            </a:r>
            <a:endParaRPr lang="en-GB" dirty="0">
              <a:latin typeface="Comic Sans MS" charset="0"/>
              <a:ea typeface="Comic Sans MS" charset="0"/>
              <a:cs typeface="Comic Sans MS" charset="0"/>
            </a:endParaRPr>
          </a:p>
        </p:txBody>
      </p:sp>
      <p:sp>
        <p:nvSpPr>
          <p:cNvPr id="10" name="TextBox 9"/>
          <p:cNvSpPr txBox="1"/>
          <p:nvPr/>
        </p:nvSpPr>
        <p:spPr>
          <a:xfrm>
            <a:off x="6036466" y="3574424"/>
            <a:ext cx="2893217" cy="1200329"/>
          </a:xfrm>
          <a:prstGeom prst="rect">
            <a:avLst/>
          </a:prstGeom>
          <a:noFill/>
          <a:ln>
            <a:solidFill>
              <a:srgbClr val="0070C0"/>
            </a:solidFill>
          </a:ln>
        </p:spPr>
        <p:txBody>
          <a:bodyPr wrap="square" rtlCol="0">
            <a:spAutoFit/>
          </a:bodyPr>
          <a:lstStyle/>
          <a:p>
            <a:r>
              <a:rPr lang="en-GB" dirty="0" smtClean="0">
                <a:latin typeface="Comic Sans MS" charset="0"/>
                <a:ea typeface="Comic Sans MS" charset="0"/>
                <a:cs typeface="Comic Sans MS" charset="0"/>
              </a:rPr>
              <a:t>Cool dry air </a:t>
            </a:r>
            <a:r>
              <a:rPr lang="en-GB" dirty="0">
                <a:latin typeface="Comic Sans MS" charset="0"/>
                <a:ea typeface="Comic Sans MS" charset="0"/>
                <a:cs typeface="Comic Sans MS" charset="0"/>
              </a:rPr>
              <a:t>sinks </a:t>
            </a:r>
            <a:r>
              <a:rPr lang="en-GB" dirty="0" smtClean="0">
                <a:latin typeface="Comic Sans MS" charset="0"/>
                <a:ea typeface="Comic Sans MS" charset="0"/>
                <a:cs typeface="Comic Sans MS" charset="0"/>
              </a:rPr>
              <a:t>to </a:t>
            </a:r>
            <a:r>
              <a:rPr lang="en-GB" dirty="0">
                <a:latin typeface="Comic Sans MS" charset="0"/>
                <a:ea typeface="Comic Sans MS" charset="0"/>
                <a:cs typeface="Comic Sans MS" charset="0"/>
              </a:rPr>
              <a:t>the </a:t>
            </a:r>
            <a:r>
              <a:rPr lang="en-GB" dirty="0" smtClean="0">
                <a:latin typeface="Comic Sans MS" charset="0"/>
                <a:ea typeface="Comic Sans MS" charset="0"/>
                <a:cs typeface="Comic Sans MS" charset="0"/>
              </a:rPr>
              <a:t>surface.  As the air is dry, no condensation can form so there is no rain</a:t>
            </a:r>
            <a:endParaRPr lang="en-GB" dirty="0">
              <a:latin typeface="Comic Sans MS" charset="0"/>
              <a:ea typeface="Comic Sans MS" charset="0"/>
              <a:cs typeface="Comic Sans MS" charset="0"/>
            </a:endParaRPr>
          </a:p>
        </p:txBody>
      </p:sp>
      <p:sp>
        <p:nvSpPr>
          <p:cNvPr id="11" name="TextBox 10"/>
          <p:cNvSpPr txBox="1"/>
          <p:nvPr/>
        </p:nvSpPr>
        <p:spPr>
          <a:xfrm>
            <a:off x="5114926" y="348648"/>
            <a:ext cx="3896911" cy="646331"/>
          </a:xfrm>
          <a:prstGeom prst="rect">
            <a:avLst/>
          </a:prstGeom>
          <a:noFill/>
        </p:spPr>
        <p:txBody>
          <a:bodyPr wrap="square" rtlCol="0">
            <a:spAutoFit/>
          </a:bodyPr>
          <a:lstStyle/>
          <a:p>
            <a:pPr algn="r"/>
            <a:r>
              <a:rPr lang="en-GB" sz="3600" b="1" dirty="0" smtClean="0">
                <a:latin typeface="Comic Sans MS" charset="0"/>
                <a:ea typeface="Comic Sans MS" charset="0"/>
                <a:cs typeface="Comic Sans MS" charset="0"/>
              </a:rPr>
              <a:t>The Hadley Cell</a:t>
            </a:r>
            <a:endParaRPr lang="en-GB" sz="3600" b="1" dirty="0">
              <a:latin typeface="Comic Sans MS" charset="0"/>
              <a:ea typeface="Comic Sans MS" charset="0"/>
              <a:cs typeface="Comic Sans MS" charset="0"/>
            </a:endParaRPr>
          </a:p>
        </p:txBody>
      </p:sp>
      <p:cxnSp>
        <p:nvCxnSpPr>
          <p:cNvPr id="18" name="Straight Connector 17"/>
          <p:cNvCxnSpPr/>
          <p:nvPr/>
        </p:nvCxnSpPr>
        <p:spPr>
          <a:xfrm flipH="1">
            <a:off x="5114926" y="2331787"/>
            <a:ext cx="921543" cy="5823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114926" y="3041602"/>
            <a:ext cx="921542" cy="34376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28588" y="5710949"/>
            <a:ext cx="8883249" cy="738664"/>
          </a:xfrm>
          <a:prstGeom prst="rect">
            <a:avLst/>
          </a:prstGeom>
          <a:noFill/>
        </p:spPr>
        <p:txBody>
          <a:bodyPr wrap="square" rtlCol="0">
            <a:spAutoFit/>
          </a:bodyPr>
          <a:lstStyle/>
          <a:p>
            <a:pPr algn="ctr"/>
            <a:r>
              <a:rPr lang="en-GB" sz="2100" dirty="0" smtClean="0">
                <a:latin typeface="Comic Sans MS" charset="0"/>
                <a:ea typeface="Comic Sans MS" charset="0"/>
                <a:cs typeface="Comic Sans MS" charset="0"/>
              </a:rPr>
              <a:t>This is a pattern of atmospheric circulation – it explains why most hot deserts are found between 15-30º north and south of the Equator </a:t>
            </a:r>
            <a:endParaRPr lang="en-GB" sz="2100" dirty="0">
              <a:latin typeface="Comic Sans MS" charset="0"/>
              <a:ea typeface="Comic Sans MS" charset="0"/>
              <a:cs typeface="Comic Sans MS" charset="0"/>
            </a:endParaRPr>
          </a:p>
        </p:txBody>
      </p:sp>
      <p:cxnSp>
        <p:nvCxnSpPr>
          <p:cNvPr id="31" name="Straight Connector 30"/>
          <p:cNvCxnSpPr>
            <a:stCxn id="10" idx="1"/>
          </p:cNvCxnSpPr>
          <p:nvPr/>
        </p:nvCxnSpPr>
        <p:spPr>
          <a:xfrm flipH="1" flipV="1">
            <a:off x="4914900" y="3786188"/>
            <a:ext cx="1121566" cy="38840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648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187"/>
          <a:stretch/>
        </p:blipFill>
        <p:spPr>
          <a:xfrm>
            <a:off x="-1" y="0"/>
            <a:ext cx="9144001" cy="6858000"/>
          </a:xfrm>
          <a:prstGeom prst="rect">
            <a:avLst/>
          </a:prstGeom>
        </p:spPr>
      </p:pic>
      <p:sp>
        <p:nvSpPr>
          <p:cNvPr id="5" name="TextBox 4"/>
          <p:cNvSpPr txBox="1"/>
          <p:nvPr/>
        </p:nvSpPr>
        <p:spPr>
          <a:xfrm>
            <a:off x="0" y="241300"/>
            <a:ext cx="8890000" cy="1938992"/>
          </a:xfrm>
          <a:prstGeom prst="rect">
            <a:avLst/>
          </a:prstGeom>
          <a:noFill/>
        </p:spPr>
        <p:txBody>
          <a:bodyPr wrap="square" rtlCol="0">
            <a:spAutoFit/>
          </a:bodyPr>
          <a:lstStyle/>
          <a:p>
            <a:pPr algn="ctr"/>
            <a:r>
              <a:rPr lang="en-GB" sz="6000" dirty="0" smtClean="0">
                <a:solidFill>
                  <a:schemeClr val="bg1"/>
                </a:solidFill>
                <a:latin typeface="Comic Sans MS" charset="0"/>
                <a:ea typeface="Comic Sans MS" charset="0"/>
                <a:cs typeface="Comic Sans MS" charset="0"/>
              </a:rPr>
              <a:t>WHAT IS IT LIKE IN THE SAHARA?</a:t>
            </a:r>
            <a:endParaRPr lang="en-GB" sz="6000" dirty="0">
              <a:solidFill>
                <a:schemeClr val="bg1"/>
              </a:solidFill>
              <a:latin typeface="Comic Sans MS" charset="0"/>
              <a:ea typeface="Comic Sans MS" charset="0"/>
              <a:cs typeface="Comic Sans MS" charset="0"/>
            </a:endParaRPr>
          </a:p>
        </p:txBody>
      </p:sp>
      <p:sp>
        <p:nvSpPr>
          <p:cNvPr id="6" name="TextBox 5"/>
          <p:cNvSpPr txBox="1"/>
          <p:nvPr/>
        </p:nvSpPr>
        <p:spPr>
          <a:xfrm>
            <a:off x="7581900" y="6400800"/>
            <a:ext cx="952500" cy="230832"/>
          </a:xfrm>
          <a:prstGeom prst="rect">
            <a:avLst/>
          </a:prstGeom>
          <a:noFill/>
        </p:spPr>
        <p:txBody>
          <a:bodyPr wrap="square" rtlCol="0">
            <a:spAutoFit/>
          </a:bodyPr>
          <a:lstStyle/>
          <a:p>
            <a:r>
              <a:rPr lang="en-GB" sz="900" dirty="0" smtClean="0">
                <a:solidFill>
                  <a:schemeClr val="bg1"/>
                </a:solidFill>
              </a:rPr>
              <a:t>Photo: mtsrs</a:t>
            </a:r>
            <a:endParaRPr lang="en-GB" sz="900" dirty="0">
              <a:solidFill>
                <a:schemeClr val="bg1"/>
              </a:solidFill>
            </a:endParaRPr>
          </a:p>
        </p:txBody>
      </p:sp>
    </p:spTree>
    <p:extLst>
      <p:ext uri="{BB962C8B-B14F-4D97-AF65-F5344CB8AC3E}">
        <p14:creationId xmlns:p14="http://schemas.microsoft.com/office/powerpoint/2010/main" val="12870343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1"/>
            <a:ext cx="9144000" cy="5029200"/>
          </a:xfrm>
          <a:prstGeom prst="rect">
            <a:avLst/>
          </a:prstGeom>
        </p:spPr>
      </p:pic>
      <p:sp>
        <p:nvSpPr>
          <p:cNvPr id="5" name="TextBox 4"/>
          <p:cNvSpPr txBox="1"/>
          <p:nvPr/>
        </p:nvSpPr>
        <p:spPr>
          <a:xfrm>
            <a:off x="285751" y="414338"/>
            <a:ext cx="8601074" cy="584775"/>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Satellite image of the Sahara, North Africa</a:t>
            </a:r>
            <a:endParaRPr lang="en-GB" sz="3200" dirty="0">
              <a:latin typeface="Comic Sans MS" charset="0"/>
              <a:ea typeface="Comic Sans MS" charset="0"/>
              <a:cs typeface="Comic Sans MS" charset="0"/>
            </a:endParaRPr>
          </a:p>
        </p:txBody>
      </p:sp>
    </p:spTree>
    <p:extLst>
      <p:ext uri="{BB962C8B-B14F-4D97-AF65-F5344CB8AC3E}">
        <p14:creationId xmlns:p14="http://schemas.microsoft.com/office/powerpoint/2010/main" val="17735714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575" r="12409" b="7708"/>
          <a:stretch/>
        </p:blipFill>
        <p:spPr>
          <a:xfrm>
            <a:off x="-1" y="1"/>
            <a:ext cx="9144001" cy="6858000"/>
          </a:xfrm>
          <a:prstGeom prst="rect">
            <a:avLst/>
          </a:prstGeom>
        </p:spPr>
      </p:pic>
      <p:sp>
        <p:nvSpPr>
          <p:cNvPr id="3" name="TextBox 2"/>
          <p:cNvSpPr txBox="1"/>
          <p:nvPr/>
        </p:nvSpPr>
        <p:spPr>
          <a:xfrm>
            <a:off x="142875" y="85728"/>
            <a:ext cx="8858249" cy="584775"/>
          </a:xfrm>
          <a:prstGeom prst="rect">
            <a:avLst/>
          </a:prstGeom>
          <a:noFill/>
        </p:spPr>
        <p:txBody>
          <a:bodyPr wrap="square" rtlCol="0">
            <a:spAutoFit/>
          </a:bodyPr>
          <a:lstStyle/>
          <a:p>
            <a:r>
              <a:rPr lang="en-GB" sz="3200" dirty="0" smtClean="0">
                <a:solidFill>
                  <a:schemeClr val="bg1"/>
                </a:solidFill>
                <a:latin typeface="Comic Sans MS" charset="0"/>
                <a:ea typeface="Comic Sans MS" charset="0"/>
                <a:cs typeface="Comic Sans MS" charset="0"/>
              </a:rPr>
              <a:t>Ancient rock engravings in the Sahara Desert</a:t>
            </a:r>
            <a:endParaRPr lang="en-GB" sz="32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13039711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072" b="3056"/>
          <a:stretch/>
        </p:blipFill>
        <p:spPr>
          <a:xfrm>
            <a:off x="0" y="1214437"/>
            <a:ext cx="9144000" cy="5660076"/>
          </a:xfrm>
          <a:prstGeom prst="rect">
            <a:avLst/>
          </a:prstGeom>
        </p:spPr>
      </p:pic>
      <p:sp>
        <p:nvSpPr>
          <p:cNvPr id="5" name="TextBox 4"/>
          <p:cNvSpPr txBox="1"/>
          <p:nvPr/>
        </p:nvSpPr>
        <p:spPr>
          <a:xfrm>
            <a:off x="228600" y="71435"/>
            <a:ext cx="8601075" cy="1077218"/>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Rock art shows that elephants were once widespread across much of the Sahara</a:t>
            </a:r>
            <a:endParaRPr lang="en-GB" sz="3200" dirty="0">
              <a:latin typeface="Comic Sans MS" charset="0"/>
              <a:ea typeface="Comic Sans MS" charset="0"/>
              <a:cs typeface="Comic Sans MS" charset="0"/>
            </a:endParaRPr>
          </a:p>
        </p:txBody>
      </p:sp>
    </p:spTree>
    <p:extLst>
      <p:ext uri="{BB962C8B-B14F-4D97-AF65-F5344CB8AC3E}">
        <p14:creationId xmlns:p14="http://schemas.microsoft.com/office/powerpoint/2010/main" val="266025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9144000" cy="6858000"/>
          </a:xfrm>
          <a:prstGeom prst="rect">
            <a:avLst/>
          </a:prstGeom>
        </p:spPr>
      </p:pic>
      <p:sp>
        <p:nvSpPr>
          <p:cNvPr id="5" name="TextBox 4"/>
          <p:cNvSpPr txBox="1"/>
          <p:nvPr/>
        </p:nvSpPr>
        <p:spPr>
          <a:xfrm>
            <a:off x="7343775" y="6443663"/>
            <a:ext cx="1200150" cy="230832"/>
          </a:xfrm>
          <a:prstGeom prst="rect">
            <a:avLst/>
          </a:prstGeom>
          <a:noFill/>
        </p:spPr>
        <p:txBody>
          <a:bodyPr wrap="square" rtlCol="0">
            <a:spAutoFit/>
          </a:bodyPr>
          <a:lstStyle/>
          <a:p>
            <a:r>
              <a:rPr lang="en-GB" sz="900" dirty="0" smtClean="0">
                <a:solidFill>
                  <a:schemeClr val="bg1"/>
                </a:solidFill>
              </a:rPr>
              <a:t>Photo: Evgeni Zotov</a:t>
            </a:r>
            <a:endParaRPr lang="en-GB" sz="900" dirty="0">
              <a:solidFill>
                <a:schemeClr val="bg1"/>
              </a:solidFill>
            </a:endParaRPr>
          </a:p>
        </p:txBody>
      </p:sp>
      <p:sp>
        <p:nvSpPr>
          <p:cNvPr id="2" name="TextBox 1"/>
          <p:cNvSpPr txBox="1"/>
          <p:nvPr/>
        </p:nvSpPr>
        <p:spPr>
          <a:xfrm>
            <a:off x="314326" y="385763"/>
            <a:ext cx="8515350" cy="646331"/>
          </a:xfrm>
          <a:prstGeom prst="rect">
            <a:avLst/>
          </a:prstGeom>
          <a:noFill/>
        </p:spPr>
        <p:txBody>
          <a:bodyPr wrap="square" rtlCol="0">
            <a:spAutoFit/>
          </a:bodyPr>
          <a:lstStyle/>
          <a:p>
            <a:r>
              <a:rPr lang="en-GB" sz="3600" dirty="0" smtClean="0">
                <a:solidFill>
                  <a:schemeClr val="bg1"/>
                </a:solidFill>
                <a:latin typeface="Comic Sans MS" charset="0"/>
                <a:ea typeface="Comic Sans MS" charset="0"/>
                <a:cs typeface="Comic Sans MS" charset="0"/>
              </a:rPr>
              <a:t>Sand makes up only 30% of the Sahara</a:t>
            </a:r>
            <a:endParaRPr lang="en-GB" sz="36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1206884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745" r="41406"/>
          <a:stretch/>
        </p:blipFill>
        <p:spPr>
          <a:xfrm>
            <a:off x="0" y="971550"/>
            <a:ext cx="9161710" cy="5886450"/>
          </a:xfrm>
          <a:prstGeom prst="rect">
            <a:avLst/>
          </a:prstGeom>
        </p:spPr>
      </p:pic>
      <p:sp>
        <p:nvSpPr>
          <p:cNvPr id="5" name="TextBox 4"/>
          <p:cNvSpPr txBox="1"/>
          <p:nvPr/>
        </p:nvSpPr>
        <p:spPr>
          <a:xfrm>
            <a:off x="414337" y="6443663"/>
            <a:ext cx="1328737" cy="230832"/>
          </a:xfrm>
          <a:prstGeom prst="rect">
            <a:avLst/>
          </a:prstGeom>
          <a:noFill/>
        </p:spPr>
        <p:txBody>
          <a:bodyPr wrap="square" rtlCol="0">
            <a:spAutoFit/>
          </a:bodyPr>
          <a:lstStyle/>
          <a:p>
            <a:r>
              <a:rPr lang="en-GB" sz="900" dirty="0" smtClean="0">
                <a:solidFill>
                  <a:schemeClr val="bg1"/>
                </a:solidFill>
              </a:rPr>
              <a:t>Photo: Ramon Rosati</a:t>
            </a:r>
            <a:endParaRPr lang="en-GB" sz="900" dirty="0">
              <a:solidFill>
                <a:schemeClr val="bg1"/>
              </a:solidFill>
            </a:endParaRPr>
          </a:p>
        </p:txBody>
      </p:sp>
      <p:sp>
        <p:nvSpPr>
          <p:cNvPr id="6" name="TextBox 5"/>
          <p:cNvSpPr txBox="1"/>
          <p:nvPr/>
        </p:nvSpPr>
        <p:spPr>
          <a:xfrm>
            <a:off x="0" y="234047"/>
            <a:ext cx="9144000" cy="553998"/>
          </a:xfrm>
          <a:prstGeom prst="rect">
            <a:avLst/>
          </a:prstGeom>
          <a:noFill/>
        </p:spPr>
        <p:txBody>
          <a:bodyPr wrap="square" rtlCol="0">
            <a:spAutoFit/>
          </a:bodyPr>
          <a:lstStyle/>
          <a:p>
            <a:pPr algn="ctr"/>
            <a:r>
              <a:rPr lang="en-GB" sz="3000" dirty="0" smtClean="0">
                <a:latin typeface="Comic Sans MS" charset="0"/>
                <a:ea typeface="Comic Sans MS" charset="0"/>
                <a:cs typeface="Comic Sans MS" charset="0"/>
              </a:rPr>
              <a:t>The other 70% is covered with gravel and stone </a:t>
            </a:r>
            <a:endParaRPr lang="en-GB" sz="3000" dirty="0">
              <a:latin typeface="Comic Sans MS" charset="0"/>
              <a:ea typeface="Comic Sans MS" charset="0"/>
              <a:cs typeface="Comic Sans MS" charset="0"/>
            </a:endParaRPr>
          </a:p>
        </p:txBody>
      </p:sp>
    </p:spTree>
    <p:extLst>
      <p:ext uri="{BB962C8B-B14F-4D97-AF65-F5344CB8AC3E}">
        <p14:creationId xmlns:p14="http://schemas.microsoft.com/office/powerpoint/2010/main" val="4950354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730"/>
          <a:stretch/>
        </p:blipFill>
        <p:spPr>
          <a:xfrm>
            <a:off x="0" y="1230511"/>
            <a:ext cx="9144000" cy="5627489"/>
          </a:xfrm>
          <a:prstGeom prst="rect">
            <a:avLst/>
          </a:prstGeom>
        </p:spPr>
      </p:pic>
      <p:sp>
        <p:nvSpPr>
          <p:cNvPr id="5" name="TextBox 4"/>
          <p:cNvSpPr txBox="1"/>
          <p:nvPr/>
        </p:nvSpPr>
        <p:spPr>
          <a:xfrm>
            <a:off x="7372350" y="6429375"/>
            <a:ext cx="1643063" cy="215444"/>
          </a:xfrm>
          <a:prstGeom prst="rect">
            <a:avLst/>
          </a:prstGeom>
          <a:noFill/>
        </p:spPr>
        <p:txBody>
          <a:bodyPr wrap="square" rtlCol="0">
            <a:spAutoFit/>
          </a:bodyPr>
          <a:lstStyle/>
          <a:p>
            <a:r>
              <a:rPr lang="en-GB" sz="800" dirty="0" smtClean="0">
                <a:solidFill>
                  <a:schemeClr val="bg1"/>
                </a:solidFill>
              </a:rPr>
              <a:t>Photo: Carsten ten Brink</a:t>
            </a:r>
            <a:endParaRPr lang="en-GB" sz="800" dirty="0">
              <a:solidFill>
                <a:schemeClr val="bg1"/>
              </a:solidFill>
            </a:endParaRPr>
          </a:p>
        </p:txBody>
      </p:sp>
      <p:sp>
        <p:nvSpPr>
          <p:cNvPr id="6" name="TextBox 5"/>
          <p:cNvSpPr txBox="1"/>
          <p:nvPr/>
        </p:nvSpPr>
        <p:spPr>
          <a:xfrm>
            <a:off x="128587" y="309444"/>
            <a:ext cx="8886825" cy="800219"/>
          </a:xfrm>
          <a:prstGeom prst="rect">
            <a:avLst/>
          </a:prstGeom>
          <a:noFill/>
        </p:spPr>
        <p:txBody>
          <a:bodyPr wrap="square" rtlCol="0">
            <a:spAutoFit/>
          </a:bodyPr>
          <a:lstStyle/>
          <a:p>
            <a:pPr algn="ctr"/>
            <a:r>
              <a:rPr lang="en-GB" sz="2300" dirty="0" smtClean="0">
                <a:latin typeface="Comic Sans MS" charset="0"/>
                <a:ea typeface="Comic Sans MS" charset="0"/>
                <a:cs typeface="Comic Sans MS" charset="0"/>
              </a:rPr>
              <a:t>The Nile flows </a:t>
            </a:r>
            <a:r>
              <a:rPr lang="en-GB" sz="2300" dirty="0">
                <a:latin typeface="Comic Sans MS" charset="0"/>
                <a:ea typeface="Comic Sans MS" charset="0"/>
                <a:cs typeface="Comic Sans MS" charset="0"/>
              </a:rPr>
              <a:t>north through the Sahara creating a long oasis in the desert </a:t>
            </a:r>
            <a:r>
              <a:rPr lang="en-GB" sz="2300" dirty="0" smtClean="0">
                <a:latin typeface="Comic Sans MS" charset="0"/>
                <a:ea typeface="Comic Sans MS" charset="0"/>
                <a:cs typeface="Comic Sans MS" charset="0"/>
              </a:rPr>
              <a:t>and eventually drains into the Mediterranean Sea </a:t>
            </a:r>
            <a:endParaRPr lang="en-GB" sz="2300" dirty="0">
              <a:latin typeface="Comic Sans MS" charset="0"/>
              <a:ea typeface="Comic Sans MS" charset="0"/>
              <a:cs typeface="Comic Sans MS" charset="0"/>
            </a:endParaRPr>
          </a:p>
        </p:txBody>
      </p:sp>
    </p:spTree>
    <p:extLst>
      <p:ext uri="{BB962C8B-B14F-4D97-AF65-F5344CB8AC3E}">
        <p14:creationId xmlns:p14="http://schemas.microsoft.com/office/powerpoint/2010/main" val="233736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666" r="7292"/>
          <a:stretch/>
        </p:blipFill>
        <p:spPr>
          <a:xfrm>
            <a:off x="0" y="0"/>
            <a:ext cx="5900738" cy="6858000"/>
          </a:xfrm>
          <a:prstGeom prst="rect">
            <a:avLst/>
          </a:prstGeom>
        </p:spPr>
      </p:pic>
      <p:sp>
        <p:nvSpPr>
          <p:cNvPr id="5" name="TextBox 4"/>
          <p:cNvSpPr txBox="1"/>
          <p:nvPr/>
        </p:nvSpPr>
        <p:spPr>
          <a:xfrm>
            <a:off x="6115050" y="442913"/>
            <a:ext cx="3028950" cy="2308324"/>
          </a:xfrm>
          <a:prstGeom prst="rect">
            <a:avLst/>
          </a:prstGeom>
          <a:noFill/>
        </p:spPr>
        <p:txBody>
          <a:bodyPr wrap="square" rtlCol="0">
            <a:spAutoFit/>
          </a:bodyPr>
          <a:lstStyle/>
          <a:p>
            <a:r>
              <a:rPr lang="en-GB" sz="2400" dirty="0" smtClean="0">
                <a:latin typeface="Comic Sans MS" charset="0"/>
                <a:ea typeface="Comic Sans MS" charset="0"/>
                <a:cs typeface="Comic Sans MS" charset="0"/>
              </a:rPr>
              <a:t>An oasis is an isolated fertile area in a desert, normally around a spring or other water source  </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402049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PTE-logo-embrace-cmyk.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0452" y="365312"/>
            <a:ext cx="2612353" cy="3494638"/>
          </a:xfrm>
          <a:prstGeom prst="rect">
            <a:avLst/>
          </a:prstGeom>
        </p:spPr>
      </p:pic>
      <p:sp>
        <p:nvSpPr>
          <p:cNvPr id="2" name="TextBox 1"/>
          <p:cNvSpPr txBox="1"/>
          <p:nvPr/>
        </p:nvSpPr>
        <p:spPr>
          <a:xfrm>
            <a:off x="3048000" y="6291385"/>
            <a:ext cx="3106615" cy="307777"/>
          </a:xfrm>
          <a:prstGeom prst="rect">
            <a:avLst/>
          </a:prstGeom>
          <a:noFill/>
        </p:spPr>
        <p:txBody>
          <a:bodyPr wrap="square" rtlCol="0">
            <a:spAutoFit/>
          </a:bodyPr>
          <a:lstStyle/>
          <a:p>
            <a:pPr algn="ctr"/>
            <a:r>
              <a:rPr lang="en-US" sz="1400" dirty="0" smtClean="0"/>
              <a:t>Registered charity number 1153740</a:t>
            </a:r>
            <a:endParaRPr lang="en-US" sz="1400" dirty="0"/>
          </a:p>
        </p:txBody>
      </p:sp>
      <p:sp>
        <p:nvSpPr>
          <p:cNvPr id="3" name="TextBox 2"/>
          <p:cNvSpPr txBox="1"/>
          <p:nvPr/>
        </p:nvSpPr>
        <p:spPr>
          <a:xfrm>
            <a:off x="0" y="4167727"/>
            <a:ext cx="9144000" cy="2031325"/>
          </a:xfrm>
          <a:prstGeom prst="rect">
            <a:avLst/>
          </a:prstGeom>
          <a:noFill/>
        </p:spPr>
        <p:txBody>
          <a:bodyPr wrap="square" rtlCol="0">
            <a:spAutoFit/>
          </a:bodyPr>
          <a:lstStyle/>
          <a:p>
            <a:pPr algn="ctr"/>
            <a:r>
              <a:rPr lang="en-GB" sz="6600" dirty="0" smtClean="0">
                <a:solidFill>
                  <a:srgbClr val="FF0000"/>
                </a:solidFill>
                <a:latin typeface="Comic Sans MS" charset="0"/>
                <a:ea typeface="Comic Sans MS" charset="0"/>
                <a:cs typeface="Comic Sans MS" charset="0"/>
              </a:rPr>
              <a:t>HOT AREAS:</a:t>
            </a:r>
          </a:p>
          <a:p>
            <a:pPr algn="ctr"/>
            <a:r>
              <a:rPr lang="en-GB" sz="6000" dirty="0" smtClean="0">
                <a:latin typeface="Comic Sans MS" charset="0"/>
                <a:ea typeface="Comic Sans MS" charset="0"/>
                <a:cs typeface="Comic Sans MS" charset="0"/>
              </a:rPr>
              <a:t> THE SAHARA DESERT</a:t>
            </a:r>
            <a:endParaRPr lang="en-GB" sz="6000" dirty="0">
              <a:latin typeface="Comic Sans MS" charset="0"/>
              <a:ea typeface="Comic Sans MS" charset="0"/>
              <a:cs typeface="Comic Sans MS" charset="0"/>
            </a:endParaRPr>
          </a:p>
        </p:txBody>
      </p:sp>
    </p:spTree>
    <p:extLst>
      <p:ext uri="{BB962C8B-B14F-4D97-AF65-F5344CB8AC3E}">
        <p14:creationId xmlns:p14="http://schemas.microsoft.com/office/powerpoint/2010/main" val="568594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10"/>
            <a:ext cx="4597400" cy="6872610"/>
          </a:xfrm>
          <a:prstGeom prst="rect">
            <a:avLst/>
          </a:prstGeom>
        </p:spPr>
      </p:pic>
      <p:sp>
        <p:nvSpPr>
          <p:cNvPr id="5" name="TextBox 4"/>
          <p:cNvSpPr txBox="1"/>
          <p:nvPr/>
        </p:nvSpPr>
        <p:spPr>
          <a:xfrm>
            <a:off x="3124200" y="6311900"/>
            <a:ext cx="1384300" cy="230832"/>
          </a:xfrm>
          <a:prstGeom prst="rect">
            <a:avLst/>
          </a:prstGeom>
          <a:noFill/>
        </p:spPr>
        <p:txBody>
          <a:bodyPr wrap="square" rtlCol="0">
            <a:spAutoFit/>
          </a:bodyPr>
          <a:lstStyle/>
          <a:p>
            <a:r>
              <a:rPr lang="en-GB" sz="900" dirty="0" smtClean="0">
                <a:solidFill>
                  <a:schemeClr val="bg1"/>
                </a:solidFill>
              </a:rPr>
              <a:t>Photo: Holly Ladd</a:t>
            </a:r>
            <a:endParaRPr lang="en-GB" sz="900" dirty="0">
              <a:solidFill>
                <a:schemeClr val="bg1"/>
              </a:solidFill>
            </a:endParaRPr>
          </a:p>
        </p:txBody>
      </p:sp>
      <p:sp>
        <p:nvSpPr>
          <p:cNvPr id="6" name="TextBox 5"/>
          <p:cNvSpPr txBox="1"/>
          <p:nvPr/>
        </p:nvSpPr>
        <p:spPr>
          <a:xfrm>
            <a:off x="4857750" y="787400"/>
            <a:ext cx="4019550" cy="2492990"/>
          </a:xfrm>
          <a:prstGeom prst="rect">
            <a:avLst/>
          </a:prstGeom>
          <a:noFill/>
        </p:spPr>
        <p:txBody>
          <a:bodyPr wrap="square" rtlCol="0">
            <a:spAutoFit/>
          </a:bodyPr>
          <a:lstStyle/>
          <a:p>
            <a:r>
              <a:rPr lang="en-US" sz="2400" dirty="0">
                <a:latin typeface="Comic Sans MS" charset="0"/>
                <a:ea typeface="Comic Sans MS" charset="0"/>
                <a:cs typeface="Comic Sans MS" charset="0"/>
              </a:rPr>
              <a:t>The highest </a:t>
            </a:r>
            <a:r>
              <a:rPr lang="en-US" sz="2400" dirty="0" smtClean="0">
                <a:latin typeface="Comic Sans MS" charset="0"/>
                <a:ea typeface="Comic Sans MS" charset="0"/>
                <a:cs typeface="Comic Sans MS" charset="0"/>
              </a:rPr>
              <a:t>point in the Sahara Desert </a:t>
            </a:r>
            <a:r>
              <a:rPr lang="en-US" sz="2400" dirty="0">
                <a:latin typeface="Comic Sans MS" charset="0"/>
                <a:ea typeface="Comic Sans MS" charset="0"/>
                <a:cs typeface="Comic Sans MS" charset="0"/>
              </a:rPr>
              <a:t>is the volcano </a:t>
            </a:r>
            <a:r>
              <a:rPr lang="en-US" sz="2400" i="1" dirty="0">
                <a:latin typeface="Comic Sans MS" charset="0"/>
                <a:ea typeface="Comic Sans MS" charset="0"/>
                <a:cs typeface="Comic Sans MS" charset="0"/>
              </a:rPr>
              <a:t>Emi </a:t>
            </a:r>
            <a:r>
              <a:rPr lang="en-US" sz="2400" i="1" dirty="0" err="1" smtClean="0">
                <a:latin typeface="Comic Sans MS" charset="0"/>
                <a:ea typeface="Comic Sans MS" charset="0"/>
                <a:cs typeface="Comic Sans MS" charset="0"/>
              </a:rPr>
              <a:t>Koussi</a:t>
            </a:r>
            <a:r>
              <a:rPr lang="en-US" sz="2400" i="1" dirty="0" smtClean="0">
                <a:latin typeface="Comic Sans MS" charset="0"/>
                <a:ea typeface="Comic Sans MS" charset="0"/>
                <a:cs typeface="Comic Sans MS" charset="0"/>
              </a:rPr>
              <a:t> (3,445 m high) </a:t>
            </a:r>
            <a:r>
              <a:rPr lang="en-US" sz="2400" dirty="0">
                <a:latin typeface="Comic Sans MS" charset="0"/>
                <a:ea typeface="Comic Sans MS" charset="0"/>
                <a:cs typeface="Comic Sans MS" charset="0"/>
              </a:rPr>
              <a:t>in the Tibesti Mountains </a:t>
            </a:r>
            <a:r>
              <a:rPr lang="en-US" sz="2400" dirty="0" smtClean="0">
                <a:latin typeface="Comic Sans MS" charset="0"/>
                <a:ea typeface="Comic Sans MS" charset="0"/>
                <a:cs typeface="Comic Sans MS" charset="0"/>
              </a:rPr>
              <a:t>of Chad</a:t>
            </a:r>
            <a:endParaRPr lang="en-US" sz="2400" dirty="0">
              <a:latin typeface="Comic Sans MS" charset="0"/>
              <a:ea typeface="Comic Sans MS" charset="0"/>
              <a:cs typeface="Comic Sans MS" charset="0"/>
            </a:endParaRPr>
          </a:p>
          <a:p>
            <a:r>
              <a:rPr lang="en-US" dirty="0"/>
              <a:t/>
            </a:r>
            <a:br>
              <a:rPr lang="en-US" dirty="0"/>
            </a:br>
            <a:endParaRPr lang="en-GB" dirty="0"/>
          </a:p>
        </p:txBody>
      </p:sp>
    </p:spTree>
    <p:extLst>
      <p:ext uri="{BB962C8B-B14F-4D97-AF65-F5344CB8AC3E}">
        <p14:creationId xmlns:p14="http://schemas.microsoft.com/office/powerpoint/2010/main" val="1443672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7272337" y="6386513"/>
            <a:ext cx="1443037" cy="215444"/>
          </a:xfrm>
          <a:prstGeom prst="rect">
            <a:avLst/>
          </a:prstGeom>
          <a:noFill/>
        </p:spPr>
        <p:txBody>
          <a:bodyPr wrap="square" rtlCol="0">
            <a:spAutoFit/>
          </a:bodyPr>
          <a:lstStyle/>
          <a:p>
            <a:r>
              <a:rPr lang="en-GB" sz="800" dirty="0" smtClean="0">
                <a:solidFill>
                  <a:schemeClr val="bg1"/>
                </a:solidFill>
              </a:rPr>
              <a:t>Photo: Melissa Youngern</a:t>
            </a:r>
            <a:endParaRPr lang="en-GB" sz="800" dirty="0">
              <a:solidFill>
                <a:schemeClr val="bg1"/>
              </a:solidFill>
            </a:endParaRPr>
          </a:p>
        </p:txBody>
      </p:sp>
      <p:sp>
        <p:nvSpPr>
          <p:cNvPr id="6" name="TextBox 5"/>
          <p:cNvSpPr txBox="1"/>
          <p:nvPr/>
        </p:nvSpPr>
        <p:spPr>
          <a:xfrm>
            <a:off x="128588" y="257175"/>
            <a:ext cx="8858250" cy="954107"/>
          </a:xfrm>
          <a:prstGeom prst="rect">
            <a:avLst/>
          </a:prstGeom>
          <a:noFill/>
        </p:spPr>
        <p:txBody>
          <a:bodyPr wrap="square" rtlCol="0">
            <a:spAutoFit/>
          </a:bodyPr>
          <a:lstStyle/>
          <a:p>
            <a:pPr algn="ctr"/>
            <a:r>
              <a:rPr lang="en-GB" sz="2800" b="1" dirty="0" smtClean="0">
                <a:solidFill>
                  <a:schemeClr val="bg1"/>
                </a:solidFill>
                <a:latin typeface="Comic Sans MS" charset="0"/>
                <a:ea typeface="Comic Sans MS" charset="0"/>
                <a:cs typeface="Comic Sans MS" charset="0"/>
              </a:rPr>
              <a:t>The Sahara is the hottest large area on Earth and in summer the temperature can soar to 47ºC</a:t>
            </a:r>
            <a:endParaRPr lang="en-GB" sz="2800" b="1"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1639511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1348"/>
            <a:ext cx="9144000" cy="6076652"/>
          </a:xfrm>
          <a:prstGeom prst="rect">
            <a:avLst/>
          </a:prstGeom>
        </p:spPr>
      </p:pic>
      <p:sp>
        <p:nvSpPr>
          <p:cNvPr id="8" name="TextBox 7"/>
          <p:cNvSpPr txBox="1"/>
          <p:nvPr/>
        </p:nvSpPr>
        <p:spPr>
          <a:xfrm>
            <a:off x="7600950" y="6415088"/>
            <a:ext cx="1357313" cy="215444"/>
          </a:xfrm>
          <a:prstGeom prst="rect">
            <a:avLst/>
          </a:prstGeom>
          <a:noFill/>
        </p:spPr>
        <p:txBody>
          <a:bodyPr wrap="square" rtlCol="0">
            <a:spAutoFit/>
          </a:bodyPr>
          <a:lstStyle/>
          <a:p>
            <a:r>
              <a:rPr lang="en-GB" sz="800" dirty="0" smtClean="0">
                <a:solidFill>
                  <a:schemeClr val="bg1"/>
                </a:solidFill>
              </a:rPr>
              <a:t>Photo: henrykkcheung</a:t>
            </a:r>
            <a:endParaRPr lang="en-GB" sz="800" dirty="0">
              <a:solidFill>
                <a:schemeClr val="bg1"/>
              </a:solidFill>
            </a:endParaRPr>
          </a:p>
        </p:txBody>
      </p:sp>
      <p:sp>
        <p:nvSpPr>
          <p:cNvPr id="9" name="TextBox 8"/>
          <p:cNvSpPr txBox="1"/>
          <p:nvPr/>
        </p:nvSpPr>
        <p:spPr>
          <a:xfrm>
            <a:off x="171450" y="138382"/>
            <a:ext cx="9144000" cy="415498"/>
          </a:xfrm>
          <a:prstGeom prst="rect">
            <a:avLst/>
          </a:prstGeom>
          <a:noFill/>
        </p:spPr>
        <p:txBody>
          <a:bodyPr wrap="square" rtlCol="0">
            <a:spAutoFit/>
          </a:bodyPr>
          <a:lstStyle/>
          <a:p>
            <a:r>
              <a:rPr lang="en-GB" sz="2100" dirty="0" smtClean="0">
                <a:latin typeface="Comic Sans MS" charset="0"/>
                <a:ea typeface="Comic Sans MS" charset="0"/>
                <a:cs typeface="Comic Sans MS" charset="0"/>
              </a:rPr>
              <a:t>At night temperatures can drop rapidly, sometimes to below freezing</a:t>
            </a:r>
            <a:endParaRPr lang="en-GB" sz="2100" dirty="0">
              <a:latin typeface="Comic Sans MS" charset="0"/>
              <a:ea typeface="Comic Sans MS" charset="0"/>
              <a:cs typeface="Comic Sans MS" charset="0"/>
            </a:endParaRPr>
          </a:p>
        </p:txBody>
      </p:sp>
    </p:spTree>
    <p:extLst>
      <p:ext uri="{BB962C8B-B14F-4D97-AF65-F5344CB8AC3E}">
        <p14:creationId xmlns:p14="http://schemas.microsoft.com/office/powerpoint/2010/main" val="1614542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320"/>
          <a:stretch/>
        </p:blipFill>
        <p:spPr>
          <a:xfrm>
            <a:off x="0" y="1140142"/>
            <a:ext cx="9144000" cy="5717858"/>
          </a:xfrm>
          <a:prstGeom prst="rect">
            <a:avLst/>
          </a:prstGeom>
        </p:spPr>
      </p:pic>
      <p:sp>
        <p:nvSpPr>
          <p:cNvPr id="5" name="TextBox 4"/>
          <p:cNvSpPr txBox="1"/>
          <p:nvPr/>
        </p:nvSpPr>
        <p:spPr>
          <a:xfrm>
            <a:off x="271463" y="100013"/>
            <a:ext cx="8629650"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It rarely rains in the Sahara, but when the infrequent rains come they are often torrential</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336394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9"/>
            <a:ext cx="4572000" cy="6862289"/>
          </a:xfrm>
          <a:prstGeom prst="rect">
            <a:avLst/>
          </a:prstGeom>
        </p:spPr>
      </p:pic>
      <p:sp>
        <p:nvSpPr>
          <p:cNvPr id="5" name="TextBox 4"/>
          <p:cNvSpPr txBox="1"/>
          <p:nvPr/>
        </p:nvSpPr>
        <p:spPr>
          <a:xfrm>
            <a:off x="185738" y="6429375"/>
            <a:ext cx="1114425" cy="215444"/>
          </a:xfrm>
          <a:prstGeom prst="rect">
            <a:avLst/>
          </a:prstGeom>
          <a:noFill/>
        </p:spPr>
        <p:txBody>
          <a:bodyPr wrap="square" rtlCol="0">
            <a:spAutoFit/>
          </a:bodyPr>
          <a:lstStyle/>
          <a:p>
            <a:r>
              <a:rPr lang="en-GB" sz="800" dirty="0" smtClean="0"/>
              <a:t>Photo: abby chicken</a:t>
            </a:r>
            <a:endParaRPr lang="en-GB" sz="800" dirty="0"/>
          </a:p>
        </p:txBody>
      </p:sp>
      <p:sp>
        <p:nvSpPr>
          <p:cNvPr id="6" name="TextBox 5"/>
          <p:cNvSpPr txBox="1"/>
          <p:nvPr/>
        </p:nvSpPr>
        <p:spPr>
          <a:xfrm>
            <a:off x="4900613" y="300038"/>
            <a:ext cx="4014787" cy="2677656"/>
          </a:xfrm>
          <a:prstGeom prst="rect">
            <a:avLst/>
          </a:prstGeom>
          <a:noFill/>
        </p:spPr>
        <p:txBody>
          <a:bodyPr wrap="square" rtlCol="0">
            <a:spAutoFit/>
          </a:bodyPr>
          <a:lstStyle/>
          <a:p>
            <a:r>
              <a:rPr lang="en-GB" sz="2800" dirty="0" smtClean="0">
                <a:latin typeface="Comic Sans MS" charset="0"/>
                <a:ea typeface="Comic Sans MS" charset="0"/>
                <a:cs typeface="Comic Sans MS" charset="0"/>
              </a:rPr>
              <a:t>Dust devils are small whirlwinds containing sand or dust - they can happen almost daily in the Sahara during the hot season</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1422746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836"/>
          <a:stretch/>
        </p:blipFill>
        <p:spPr>
          <a:xfrm>
            <a:off x="0" y="1228724"/>
            <a:ext cx="9144000" cy="5629275"/>
          </a:xfrm>
          <a:prstGeom prst="rect">
            <a:avLst/>
          </a:prstGeom>
        </p:spPr>
      </p:pic>
      <p:sp>
        <p:nvSpPr>
          <p:cNvPr id="5" name="TextBox 4"/>
          <p:cNvSpPr txBox="1"/>
          <p:nvPr/>
        </p:nvSpPr>
        <p:spPr>
          <a:xfrm>
            <a:off x="7329487" y="6429375"/>
            <a:ext cx="1271587" cy="230832"/>
          </a:xfrm>
          <a:prstGeom prst="rect">
            <a:avLst/>
          </a:prstGeom>
          <a:noFill/>
        </p:spPr>
        <p:txBody>
          <a:bodyPr wrap="square" rtlCol="0">
            <a:spAutoFit/>
          </a:bodyPr>
          <a:lstStyle/>
          <a:p>
            <a:r>
              <a:rPr lang="en-GB" sz="900" dirty="0" smtClean="0"/>
              <a:t>Photo: Ben Jeffrey</a:t>
            </a:r>
            <a:endParaRPr lang="en-GB" sz="900" dirty="0"/>
          </a:p>
        </p:txBody>
      </p:sp>
      <p:sp>
        <p:nvSpPr>
          <p:cNvPr id="7" name="TextBox 6"/>
          <p:cNvSpPr txBox="1"/>
          <p:nvPr/>
        </p:nvSpPr>
        <p:spPr>
          <a:xfrm>
            <a:off x="1" y="150466"/>
            <a:ext cx="9144000"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The Sahara is full of history - powerful civilisations formed here, such as the ancient Egyptians</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5794074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7572375" y="6486525"/>
            <a:ext cx="1200150" cy="230832"/>
          </a:xfrm>
          <a:prstGeom prst="rect">
            <a:avLst/>
          </a:prstGeom>
          <a:noFill/>
        </p:spPr>
        <p:txBody>
          <a:bodyPr wrap="square" rtlCol="0">
            <a:spAutoFit/>
          </a:bodyPr>
          <a:lstStyle/>
          <a:p>
            <a:r>
              <a:rPr lang="en-GB" sz="900" dirty="0" smtClean="0">
                <a:solidFill>
                  <a:schemeClr val="bg1"/>
                </a:solidFill>
              </a:rPr>
              <a:t>Photo: Evgeni Zotov</a:t>
            </a:r>
            <a:endParaRPr lang="en-GB" sz="900" dirty="0">
              <a:solidFill>
                <a:schemeClr val="bg1"/>
              </a:solidFill>
            </a:endParaRPr>
          </a:p>
        </p:txBody>
      </p:sp>
      <p:sp>
        <p:nvSpPr>
          <p:cNvPr id="7" name="TextBox 6"/>
          <p:cNvSpPr txBox="1"/>
          <p:nvPr/>
        </p:nvSpPr>
        <p:spPr>
          <a:xfrm>
            <a:off x="171450" y="171450"/>
            <a:ext cx="8701088" cy="892552"/>
          </a:xfrm>
          <a:prstGeom prst="rect">
            <a:avLst/>
          </a:prstGeom>
          <a:noFill/>
        </p:spPr>
        <p:txBody>
          <a:bodyPr wrap="square" rtlCol="0">
            <a:spAutoFit/>
          </a:bodyPr>
          <a:lstStyle/>
          <a:p>
            <a:pPr algn="ctr"/>
            <a:r>
              <a:rPr lang="en-US" sz="2600" dirty="0" smtClean="0">
                <a:solidFill>
                  <a:schemeClr val="bg1"/>
                </a:solidFill>
                <a:latin typeface="Comic Sans MS" charset="0"/>
                <a:ea typeface="Comic Sans MS" charset="0"/>
                <a:cs typeface="Comic Sans MS" charset="0"/>
              </a:rPr>
              <a:t>The Sahara </a:t>
            </a:r>
            <a:r>
              <a:rPr lang="en-US" sz="2600" dirty="0">
                <a:solidFill>
                  <a:schemeClr val="bg1"/>
                </a:solidFill>
                <a:latin typeface="Comic Sans MS" charset="0"/>
                <a:ea typeface="Comic Sans MS" charset="0"/>
                <a:cs typeface="Comic Sans MS" charset="0"/>
              </a:rPr>
              <a:t>has one of the lowest population densities on the planet and huge areas are completely empty. </a:t>
            </a:r>
            <a:endParaRPr lang="en-GB" sz="26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445867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0" y="6515100"/>
            <a:ext cx="1557338" cy="230832"/>
          </a:xfrm>
          <a:prstGeom prst="rect">
            <a:avLst/>
          </a:prstGeom>
          <a:noFill/>
        </p:spPr>
        <p:txBody>
          <a:bodyPr wrap="square" rtlCol="0">
            <a:spAutoFit/>
          </a:bodyPr>
          <a:lstStyle/>
          <a:p>
            <a:r>
              <a:rPr lang="en-GB" sz="900" dirty="0" smtClean="0"/>
              <a:t>Photo: yellow magpie</a:t>
            </a:r>
            <a:endParaRPr lang="en-GB" sz="900" dirty="0"/>
          </a:p>
        </p:txBody>
      </p:sp>
      <p:sp>
        <p:nvSpPr>
          <p:cNvPr id="6" name="TextBox 5"/>
          <p:cNvSpPr txBox="1"/>
          <p:nvPr/>
        </p:nvSpPr>
        <p:spPr>
          <a:xfrm>
            <a:off x="1385888" y="185738"/>
            <a:ext cx="4457699" cy="1200329"/>
          </a:xfrm>
          <a:prstGeom prst="rect">
            <a:avLst/>
          </a:prstGeom>
          <a:noFill/>
        </p:spPr>
        <p:txBody>
          <a:bodyPr wrap="square" rtlCol="0">
            <a:spAutoFit/>
          </a:bodyPr>
          <a:lstStyle/>
          <a:p>
            <a:r>
              <a:rPr lang="en-US" sz="2400" dirty="0" smtClean="0">
                <a:solidFill>
                  <a:schemeClr val="bg1"/>
                </a:solidFill>
                <a:latin typeface="Comic Sans MS" charset="0"/>
                <a:ea typeface="Comic Sans MS" charset="0"/>
                <a:cs typeface="Comic Sans MS" charset="0"/>
              </a:rPr>
              <a:t>In oases, irrigation allows </a:t>
            </a:r>
            <a:r>
              <a:rPr lang="en-US" sz="2400" dirty="0">
                <a:solidFill>
                  <a:schemeClr val="bg1"/>
                </a:solidFill>
                <a:latin typeface="Comic Sans MS" charset="0"/>
                <a:ea typeface="Comic Sans MS" charset="0"/>
                <a:cs typeface="Comic Sans MS" charset="0"/>
              </a:rPr>
              <a:t>limited cultivation of fruit trees, cereals and vegetables</a:t>
            </a:r>
            <a:r>
              <a:rPr lang="en-US" sz="2400" dirty="0"/>
              <a:t>.</a:t>
            </a:r>
            <a:endParaRPr lang="en-GB" sz="24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68635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305"/>
            <a:ext cx="9144000" cy="6134695"/>
          </a:xfrm>
          <a:prstGeom prst="rect">
            <a:avLst/>
          </a:prstGeom>
        </p:spPr>
      </p:pic>
      <p:sp>
        <p:nvSpPr>
          <p:cNvPr id="5" name="TextBox 4"/>
          <p:cNvSpPr txBox="1"/>
          <p:nvPr/>
        </p:nvSpPr>
        <p:spPr>
          <a:xfrm>
            <a:off x="342900" y="6515100"/>
            <a:ext cx="1585913" cy="215444"/>
          </a:xfrm>
          <a:prstGeom prst="rect">
            <a:avLst/>
          </a:prstGeom>
          <a:noFill/>
        </p:spPr>
        <p:txBody>
          <a:bodyPr wrap="square" rtlCol="0">
            <a:spAutoFit/>
          </a:bodyPr>
          <a:lstStyle/>
          <a:p>
            <a:r>
              <a:rPr lang="en-GB" sz="800" dirty="0" smtClean="0">
                <a:solidFill>
                  <a:schemeClr val="bg1"/>
                </a:solidFill>
              </a:rPr>
              <a:t>Photo: Leonora (Ellie) Enking</a:t>
            </a:r>
            <a:endParaRPr lang="en-GB" sz="800" dirty="0">
              <a:solidFill>
                <a:schemeClr val="bg1"/>
              </a:solidFill>
            </a:endParaRPr>
          </a:p>
        </p:txBody>
      </p:sp>
      <p:sp>
        <p:nvSpPr>
          <p:cNvPr id="6" name="TextBox 5"/>
          <p:cNvSpPr txBox="1"/>
          <p:nvPr/>
        </p:nvSpPr>
        <p:spPr>
          <a:xfrm>
            <a:off x="100012" y="114300"/>
            <a:ext cx="8872537" cy="430887"/>
          </a:xfrm>
          <a:prstGeom prst="rect">
            <a:avLst/>
          </a:prstGeom>
          <a:noFill/>
        </p:spPr>
        <p:txBody>
          <a:bodyPr wrap="square" rtlCol="0">
            <a:spAutoFit/>
          </a:bodyPr>
          <a:lstStyle/>
          <a:p>
            <a:pPr algn="ctr"/>
            <a:r>
              <a:rPr lang="en-GB" sz="2200" dirty="0" smtClean="0">
                <a:latin typeface="Comic Sans MS" charset="0"/>
                <a:ea typeface="Comic Sans MS" charset="0"/>
                <a:cs typeface="Comic Sans MS" charset="0"/>
              </a:rPr>
              <a:t>Most of the people who live in the Sahara have a nomadic lifestyle</a:t>
            </a:r>
            <a:endParaRPr lang="en-GB" sz="2200" dirty="0">
              <a:latin typeface="Comic Sans MS" charset="0"/>
              <a:ea typeface="Comic Sans MS" charset="0"/>
              <a:cs typeface="Comic Sans MS" charset="0"/>
            </a:endParaRPr>
          </a:p>
        </p:txBody>
      </p:sp>
    </p:spTree>
    <p:extLst>
      <p:ext uri="{BB962C8B-B14F-4D97-AF65-F5344CB8AC3E}">
        <p14:creationId xmlns:p14="http://schemas.microsoft.com/office/powerpoint/2010/main" val="391707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2500" b="3750"/>
          <a:stretch/>
        </p:blipFill>
        <p:spPr>
          <a:xfrm>
            <a:off x="0" y="1114425"/>
            <a:ext cx="9144000" cy="5743575"/>
          </a:xfrm>
          <a:prstGeom prst="rect">
            <a:avLst/>
          </a:prstGeom>
        </p:spPr>
      </p:pic>
      <p:sp>
        <p:nvSpPr>
          <p:cNvPr id="5" name="TextBox 4"/>
          <p:cNvSpPr txBox="1"/>
          <p:nvPr/>
        </p:nvSpPr>
        <p:spPr>
          <a:xfrm>
            <a:off x="7415213" y="6486525"/>
            <a:ext cx="1485900" cy="215444"/>
          </a:xfrm>
          <a:prstGeom prst="rect">
            <a:avLst/>
          </a:prstGeom>
          <a:noFill/>
        </p:spPr>
        <p:txBody>
          <a:bodyPr wrap="square" rtlCol="0">
            <a:spAutoFit/>
          </a:bodyPr>
          <a:lstStyle/>
          <a:p>
            <a:r>
              <a:rPr lang="en-GB" sz="800" dirty="0" smtClean="0">
                <a:solidFill>
                  <a:schemeClr val="bg1"/>
                </a:solidFill>
              </a:rPr>
              <a:t>Photo: wonker</a:t>
            </a:r>
            <a:endParaRPr lang="en-GB" sz="800" dirty="0">
              <a:solidFill>
                <a:schemeClr val="bg1"/>
              </a:solidFill>
            </a:endParaRPr>
          </a:p>
        </p:txBody>
      </p:sp>
      <p:sp>
        <p:nvSpPr>
          <p:cNvPr id="6" name="TextBox 5"/>
          <p:cNvSpPr txBox="1"/>
          <p:nvPr/>
        </p:nvSpPr>
        <p:spPr>
          <a:xfrm>
            <a:off x="128587" y="142875"/>
            <a:ext cx="9015413"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The Bedouin is a nomadic group who live in the Sahara Desert. </a:t>
            </a:r>
            <a:r>
              <a:rPr lang="en-GB" sz="2400" dirty="0">
                <a:latin typeface="Comic Sans MS" charset="0"/>
                <a:ea typeface="Comic Sans MS" charset="0"/>
                <a:cs typeface="Comic Sans MS" charset="0"/>
              </a:rPr>
              <a:t>T</a:t>
            </a:r>
            <a:r>
              <a:rPr lang="en-GB" sz="2400" dirty="0" smtClean="0">
                <a:latin typeface="Comic Sans MS" charset="0"/>
                <a:ea typeface="Comic Sans MS" charset="0"/>
                <a:cs typeface="Comic Sans MS" charset="0"/>
              </a:rPr>
              <a:t>heir traditional lifestyle is adapted to the arid conditions</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470903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379"/>
            <a:ext cx="8229600" cy="1143000"/>
          </a:xfrm>
        </p:spPr>
        <p:txBody>
          <a:bodyPr>
            <a:normAutofit fontScale="90000"/>
          </a:bodyPr>
          <a:lstStyle/>
          <a:p>
            <a:r>
              <a:rPr lang="en-GB" dirty="0" smtClean="0">
                <a:latin typeface="Comic Sans MS" charset="0"/>
                <a:ea typeface="Comic Sans MS" charset="0"/>
                <a:cs typeface="Comic Sans MS" charset="0"/>
              </a:rPr>
              <a:t>1. WHERE ARE THE </a:t>
            </a:r>
            <a:r>
              <a:rPr lang="en-GB" dirty="0" smtClean="0">
                <a:solidFill>
                  <a:srgbClr val="FF0000"/>
                </a:solidFill>
                <a:latin typeface="Comic Sans MS" charset="0"/>
                <a:ea typeface="Comic Sans MS" charset="0"/>
                <a:cs typeface="Comic Sans MS" charset="0"/>
              </a:rPr>
              <a:t>HOT</a:t>
            </a:r>
            <a:r>
              <a:rPr lang="en-GB" dirty="0" smtClean="0">
                <a:latin typeface="Comic Sans MS" charset="0"/>
                <a:ea typeface="Comic Sans MS" charset="0"/>
                <a:cs typeface="Comic Sans MS" charset="0"/>
              </a:rPr>
              <a:t> AND </a:t>
            </a:r>
            <a:r>
              <a:rPr lang="en-GB" dirty="0" smtClean="0">
                <a:solidFill>
                  <a:srgbClr val="0070C0"/>
                </a:solidFill>
                <a:latin typeface="Comic Sans MS" charset="0"/>
                <a:ea typeface="Comic Sans MS" charset="0"/>
                <a:cs typeface="Comic Sans MS" charset="0"/>
              </a:rPr>
              <a:t>COLD</a:t>
            </a:r>
            <a:r>
              <a:rPr lang="en-GB" dirty="0" smtClean="0">
                <a:latin typeface="Comic Sans MS" charset="0"/>
                <a:ea typeface="Comic Sans MS" charset="0"/>
                <a:cs typeface="Comic Sans MS" charset="0"/>
              </a:rPr>
              <a:t> AREAS?</a:t>
            </a:r>
            <a:endParaRPr lang="en-GB"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478" y="1782183"/>
            <a:ext cx="8775289" cy="4168263"/>
          </a:xfrm>
        </p:spPr>
      </p:pic>
      <p:sp>
        <p:nvSpPr>
          <p:cNvPr id="5" name="TextBox 4"/>
          <p:cNvSpPr txBox="1"/>
          <p:nvPr/>
        </p:nvSpPr>
        <p:spPr>
          <a:xfrm>
            <a:off x="7225259" y="6488668"/>
            <a:ext cx="1918741" cy="230832"/>
          </a:xfrm>
          <a:prstGeom prst="rect">
            <a:avLst/>
          </a:prstGeom>
          <a:noFill/>
        </p:spPr>
        <p:txBody>
          <a:bodyPr wrap="square" rtlCol="0">
            <a:spAutoFit/>
          </a:bodyPr>
          <a:lstStyle/>
          <a:p>
            <a:r>
              <a:rPr lang="en-GB" sz="900" dirty="0" smtClean="0"/>
              <a:t>Image: NASA’s Earth Observatory</a:t>
            </a:r>
            <a:endParaRPr lang="en-GB" sz="900" dirty="0"/>
          </a:p>
        </p:txBody>
      </p:sp>
    </p:spTree>
    <p:extLst>
      <p:ext uri="{BB962C8B-B14F-4D97-AF65-F5344CB8AC3E}">
        <p14:creationId xmlns:p14="http://schemas.microsoft.com/office/powerpoint/2010/main" val="695324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907" r="2969"/>
          <a:stretch/>
        </p:blipFill>
        <p:spPr>
          <a:xfrm>
            <a:off x="0" y="1755594"/>
            <a:ext cx="9140892" cy="3307054"/>
          </a:xfrm>
        </p:spPr>
      </p:pic>
      <p:sp>
        <p:nvSpPr>
          <p:cNvPr id="5" name="TextBox 4"/>
          <p:cNvSpPr txBox="1"/>
          <p:nvPr/>
        </p:nvSpPr>
        <p:spPr>
          <a:xfrm>
            <a:off x="314325" y="402203"/>
            <a:ext cx="8329613" cy="1077218"/>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Bedouin tents are built to allow air to circulate within them, keeping them cool</a:t>
            </a:r>
            <a:endParaRPr lang="en-GB" sz="3200" dirty="0">
              <a:latin typeface="Comic Sans MS" charset="0"/>
              <a:ea typeface="Comic Sans MS" charset="0"/>
              <a:cs typeface="Comic Sans MS" charset="0"/>
            </a:endParaRPr>
          </a:p>
        </p:txBody>
      </p:sp>
      <p:sp>
        <p:nvSpPr>
          <p:cNvPr id="6" name="TextBox 5"/>
          <p:cNvSpPr txBox="1"/>
          <p:nvPr/>
        </p:nvSpPr>
        <p:spPr>
          <a:xfrm>
            <a:off x="7929563" y="4837789"/>
            <a:ext cx="1428750" cy="215444"/>
          </a:xfrm>
          <a:prstGeom prst="rect">
            <a:avLst/>
          </a:prstGeom>
          <a:noFill/>
        </p:spPr>
        <p:txBody>
          <a:bodyPr wrap="square" rtlCol="0">
            <a:spAutoFit/>
          </a:bodyPr>
          <a:lstStyle/>
          <a:p>
            <a:r>
              <a:rPr lang="en-GB" sz="800" dirty="0" smtClean="0"/>
              <a:t>Photo: UncleBucko</a:t>
            </a:r>
            <a:endParaRPr lang="en-GB" sz="800" dirty="0"/>
          </a:p>
        </p:txBody>
      </p:sp>
      <p:sp>
        <p:nvSpPr>
          <p:cNvPr id="7" name="TextBox 6"/>
          <p:cNvSpPr txBox="1"/>
          <p:nvPr/>
        </p:nvSpPr>
        <p:spPr>
          <a:xfrm>
            <a:off x="142875" y="5443538"/>
            <a:ext cx="8843964" cy="1077218"/>
          </a:xfrm>
          <a:prstGeom prst="rect">
            <a:avLst/>
          </a:prstGeom>
          <a:noFill/>
        </p:spPr>
        <p:txBody>
          <a:bodyPr wrap="square" rtlCol="0">
            <a:spAutoFit/>
          </a:bodyPr>
          <a:lstStyle/>
          <a:p>
            <a:pPr algn="ctr"/>
            <a:r>
              <a:rPr lang="en-US" sz="3200" dirty="0" smtClean="0">
                <a:latin typeface="Comic Sans MS" charset="0"/>
                <a:ea typeface="Comic Sans MS" charset="0"/>
                <a:cs typeface="Comic Sans MS" charset="0"/>
              </a:rPr>
              <a:t>The Bedouin </a:t>
            </a:r>
            <a:r>
              <a:rPr lang="en-US" sz="3200" dirty="0">
                <a:latin typeface="Comic Sans MS" charset="0"/>
                <a:ea typeface="Comic Sans MS" charset="0"/>
                <a:cs typeface="Comic Sans MS" charset="0"/>
              </a:rPr>
              <a:t>have herds </a:t>
            </a:r>
            <a:r>
              <a:rPr lang="en-US" sz="3200" dirty="0" smtClean="0">
                <a:latin typeface="Comic Sans MS" charset="0"/>
                <a:ea typeface="Comic Sans MS" charset="0"/>
                <a:cs typeface="Comic Sans MS" charset="0"/>
              </a:rPr>
              <a:t>of animals adapted </a:t>
            </a:r>
            <a:r>
              <a:rPr lang="en-US" sz="3200" dirty="0">
                <a:latin typeface="Comic Sans MS" charset="0"/>
                <a:ea typeface="Comic Sans MS" charset="0"/>
                <a:cs typeface="Comic Sans MS" charset="0"/>
              </a:rPr>
              <a:t>to living in desert </a:t>
            </a:r>
            <a:r>
              <a:rPr lang="en-US" sz="3200" dirty="0" smtClean="0">
                <a:latin typeface="Comic Sans MS" charset="0"/>
                <a:ea typeface="Comic Sans MS" charset="0"/>
                <a:cs typeface="Comic Sans MS" charset="0"/>
              </a:rPr>
              <a:t>conditions, such as camels</a:t>
            </a:r>
            <a:endParaRPr lang="en-GB" sz="3200" dirty="0">
              <a:latin typeface="Comic Sans MS" charset="0"/>
              <a:ea typeface="Comic Sans MS" charset="0"/>
              <a:cs typeface="Comic Sans MS" charset="0"/>
            </a:endParaRPr>
          </a:p>
        </p:txBody>
      </p:sp>
    </p:spTree>
    <p:extLst>
      <p:ext uri="{BB962C8B-B14F-4D97-AF65-F5344CB8AC3E}">
        <p14:creationId xmlns:p14="http://schemas.microsoft.com/office/powerpoint/2010/main" val="2781928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7743825" y="6457950"/>
            <a:ext cx="928688" cy="215444"/>
          </a:xfrm>
          <a:prstGeom prst="rect">
            <a:avLst/>
          </a:prstGeom>
          <a:noFill/>
        </p:spPr>
        <p:txBody>
          <a:bodyPr wrap="square" rtlCol="0">
            <a:spAutoFit/>
          </a:bodyPr>
          <a:lstStyle/>
          <a:p>
            <a:r>
              <a:rPr lang="en-GB" sz="800" dirty="0" smtClean="0"/>
              <a:t>Photo: jbdodane</a:t>
            </a:r>
            <a:endParaRPr lang="en-GB" sz="800" dirty="0"/>
          </a:p>
        </p:txBody>
      </p:sp>
      <p:sp>
        <p:nvSpPr>
          <p:cNvPr id="7" name="TextBox 6"/>
          <p:cNvSpPr txBox="1"/>
          <p:nvPr/>
        </p:nvSpPr>
        <p:spPr>
          <a:xfrm>
            <a:off x="314325" y="314325"/>
            <a:ext cx="8686800" cy="1015663"/>
          </a:xfrm>
          <a:prstGeom prst="rect">
            <a:avLst/>
          </a:prstGeom>
          <a:noFill/>
        </p:spPr>
        <p:txBody>
          <a:bodyPr wrap="square" rtlCol="0">
            <a:spAutoFit/>
          </a:bodyPr>
          <a:lstStyle/>
          <a:p>
            <a:pPr algn="ctr"/>
            <a:r>
              <a:rPr lang="en-GB" sz="3000" dirty="0" smtClean="0">
                <a:solidFill>
                  <a:schemeClr val="bg1"/>
                </a:solidFill>
                <a:latin typeface="Comic Sans MS" charset="0"/>
                <a:ea typeface="Comic Sans MS" charset="0"/>
                <a:cs typeface="Comic Sans MS" charset="0"/>
              </a:rPr>
              <a:t>Plant life in the Sahara is sparse as there are such high temperatures and arid conditions </a:t>
            </a:r>
            <a:endParaRPr lang="en-GB" sz="30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12877684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793"/>
          <a:stretch/>
        </p:blipFill>
        <p:spPr>
          <a:xfrm>
            <a:off x="0" y="1173360"/>
            <a:ext cx="9144000" cy="5684640"/>
          </a:xfrm>
          <a:prstGeom prst="rect">
            <a:avLst/>
          </a:prstGeom>
        </p:spPr>
      </p:pic>
      <p:sp>
        <p:nvSpPr>
          <p:cNvPr id="5" name="TextBox 4"/>
          <p:cNvSpPr txBox="1"/>
          <p:nvPr/>
        </p:nvSpPr>
        <p:spPr>
          <a:xfrm>
            <a:off x="7443787" y="6372224"/>
            <a:ext cx="1443037" cy="215444"/>
          </a:xfrm>
          <a:prstGeom prst="rect">
            <a:avLst/>
          </a:prstGeom>
          <a:noFill/>
        </p:spPr>
        <p:txBody>
          <a:bodyPr wrap="square" rtlCol="0">
            <a:spAutoFit/>
          </a:bodyPr>
          <a:lstStyle/>
          <a:p>
            <a:r>
              <a:rPr lang="en-GB" sz="800" dirty="0" smtClean="0">
                <a:solidFill>
                  <a:schemeClr val="bg1"/>
                </a:solidFill>
              </a:rPr>
              <a:t>Photo: Veronique Mergaux</a:t>
            </a:r>
            <a:endParaRPr lang="en-GB" sz="800" dirty="0">
              <a:solidFill>
                <a:schemeClr val="bg1"/>
              </a:solidFill>
            </a:endParaRPr>
          </a:p>
        </p:txBody>
      </p:sp>
      <p:sp>
        <p:nvSpPr>
          <p:cNvPr id="7" name="TextBox 6"/>
          <p:cNvSpPr txBox="1"/>
          <p:nvPr/>
        </p:nvSpPr>
        <p:spPr>
          <a:xfrm>
            <a:off x="0" y="114301"/>
            <a:ext cx="9144000" cy="830997"/>
          </a:xfrm>
          <a:prstGeom prst="rect">
            <a:avLst/>
          </a:prstGeom>
          <a:noFill/>
        </p:spPr>
        <p:txBody>
          <a:bodyPr wrap="square" rtlCol="0">
            <a:spAutoFit/>
          </a:bodyPr>
          <a:lstStyle/>
          <a:p>
            <a:pPr algn="ctr"/>
            <a:r>
              <a:rPr lang="en-US" sz="2400" dirty="0">
                <a:latin typeface="Comic Sans MS" charset="0"/>
                <a:ea typeface="Comic Sans MS" charset="0"/>
                <a:cs typeface="Comic Sans MS" charset="0"/>
              </a:rPr>
              <a:t>The Sahara Desert </a:t>
            </a:r>
            <a:r>
              <a:rPr lang="en-US" sz="2400" dirty="0" smtClean="0">
                <a:latin typeface="Comic Sans MS" charset="0"/>
                <a:ea typeface="Comic Sans MS" charset="0"/>
                <a:cs typeface="Comic Sans MS" charset="0"/>
              </a:rPr>
              <a:t>is home to a surprising number of animal species </a:t>
            </a:r>
            <a:r>
              <a:rPr lang="en-US" sz="2400" dirty="0">
                <a:latin typeface="Comic Sans MS" charset="0"/>
                <a:ea typeface="Comic Sans MS" charset="0"/>
                <a:cs typeface="Comic Sans MS" charset="0"/>
              </a:rPr>
              <a:t>that are well-adapted to survive in the desert climate</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3170358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2" name="Title 1"/>
          <p:cNvSpPr>
            <a:spLocks noGrp="1"/>
          </p:cNvSpPr>
          <p:nvPr>
            <p:ph type="title"/>
          </p:nvPr>
        </p:nvSpPr>
        <p:spPr>
          <a:xfrm>
            <a:off x="157163" y="274638"/>
            <a:ext cx="8872537" cy="1143000"/>
          </a:xfrm>
        </p:spPr>
        <p:txBody>
          <a:bodyPr>
            <a:noAutofit/>
          </a:bodyPr>
          <a:lstStyle/>
          <a:p>
            <a:r>
              <a:rPr lang="en-GB" sz="3600" dirty="0" smtClean="0">
                <a:latin typeface="Comic Sans MS" charset="0"/>
                <a:ea typeface="Comic Sans MS" charset="0"/>
                <a:cs typeface="Comic Sans MS" charset="0"/>
              </a:rPr>
              <a:t>HOW ARE PLANTS AND ANIMALS ADAPTED TO LIFE IN THE SAHARA?</a:t>
            </a:r>
            <a:endParaRPr lang="en-GB" sz="3600" dirty="0">
              <a:latin typeface="Comic Sans MS" charset="0"/>
              <a:ea typeface="Comic Sans MS" charset="0"/>
              <a:cs typeface="Comic Sans MS" charset="0"/>
            </a:endParaRPr>
          </a:p>
        </p:txBody>
      </p:sp>
      <p:sp>
        <p:nvSpPr>
          <p:cNvPr id="4" name="TextBox 3"/>
          <p:cNvSpPr txBox="1"/>
          <p:nvPr/>
        </p:nvSpPr>
        <p:spPr>
          <a:xfrm>
            <a:off x="7572375" y="6457950"/>
            <a:ext cx="1571625" cy="230832"/>
          </a:xfrm>
          <a:prstGeom prst="rect">
            <a:avLst/>
          </a:prstGeom>
          <a:noFill/>
        </p:spPr>
        <p:txBody>
          <a:bodyPr wrap="square" rtlCol="0">
            <a:spAutoFit/>
          </a:bodyPr>
          <a:lstStyle/>
          <a:p>
            <a:r>
              <a:rPr lang="en-GB" sz="900" dirty="0" smtClean="0"/>
              <a:t>Photo: Christophe </a:t>
            </a:r>
            <a:r>
              <a:rPr lang="en-GB" sz="900" dirty="0"/>
              <a:t>A</a:t>
            </a:r>
            <a:r>
              <a:rPr lang="en-GB" sz="900" dirty="0" smtClean="0"/>
              <a:t>ndre</a:t>
            </a:r>
            <a:endParaRPr lang="en-GB" sz="900" dirty="0"/>
          </a:p>
        </p:txBody>
      </p:sp>
    </p:spTree>
    <p:extLst>
      <p:ext uri="{BB962C8B-B14F-4D97-AF65-F5344CB8AC3E}">
        <p14:creationId xmlns:p14="http://schemas.microsoft.com/office/powerpoint/2010/main" val="15881886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0962"/>
            <a:ext cx="9144000" cy="5143500"/>
          </a:xfrm>
          <a:prstGeom prst="rect">
            <a:avLst/>
          </a:prstGeom>
        </p:spPr>
      </p:pic>
      <p:sp>
        <p:nvSpPr>
          <p:cNvPr id="5" name="TextBox 4"/>
          <p:cNvSpPr txBox="1"/>
          <p:nvPr/>
        </p:nvSpPr>
        <p:spPr>
          <a:xfrm>
            <a:off x="185738" y="6029325"/>
            <a:ext cx="1700212" cy="230832"/>
          </a:xfrm>
          <a:prstGeom prst="rect">
            <a:avLst/>
          </a:prstGeom>
          <a:noFill/>
        </p:spPr>
        <p:txBody>
          <a:bodyPr wrap="square" rtlCol="0">
            <a:spAutoFit/>
          </a:bodyPr>
          <a:lstStyle/>
          <a:p>
            <a:r>
              <a:rPr lang="en-GB" sz="900" dirty="0" smtClean="0">
                <a:solidFill>
                  <a:schemeClr val="bg1"/>
                </a:solidFill>
              </a:rPr>
              <a:t>Photo: Steffan Dubouis</a:t>
            </a:r>
            <a:endParaRPr lang="en-GB" sz="900" dirty="0">
              <a:solidFill>
                <a:schemeClr val="bg1"/>
              </a:solidFill>
            </a:endParaRPr>
          </a:p>
        </p:txBody>
      </p:sp>
      <p:sp>
        <p:nvSpPr>
          <p:cNvPr id="6" name="TextBox 5"/>
          <p:cNvSpPr txBox="1"/>
          <p:nvPr/>
        </p:nvSpPr>
        <p:spPr>
          <a:xfrm>
            <a:off x="400050" y="162550"/>
            <a:ext cx="8343900"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Some heat and </a:t>
            </a:r>
            <a:r>
              <a:rPr lang="en-GB" sz="2800" dirty="0">
                <a:latin typeface="Comic Sans MS" charset="0"/>
                <a:ea typeface="Comic Sans MS" charset="0"/>
                <a:cs typeface="Comic Sans MS" charset="0"/>
              </a:rPr>
              <a:t>d</a:t>
            </a:r>
            <a:r>
              <a:rPr lang="en-GB" sz="2800" dirty="0" smtClean="0">
                <a:latin typeface="Comic Sans MS" charset="0"/>
                <a:ea typeface="Comic Sans MS" charset="0"/>
                <a:cs typeface="Comic Sans MS" charset="0"/>
              </a:rPr>
              <a:t>rought tolerant grasses are found on the plains and plateaus of the Sahara</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20148478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4232" cy="6858000"/>
          </a:xfrm>
          <a:prstGeom prst="rect">
            <a:avLst/>
          </a:prstGeom>
        </p:spPr>
      </p:pic>
      <p:sp>
        <p:nvSpPr>
          <p:cNvPr id="5" name="TextBox 4"/>
          <p:cNvSpPr txBox="1"/>
          <p:nvPr/>
        </p:nvSpPr>
        <p:spPr>
          <a:xfrm>
            <a:off x="3000375" y="6472238"/>
            <a:ext cx="957263" cy="230832"/>
          </a:xfrm>
          <a:prstGeom prst="rect">
            <a:avLst/>
          </a:prstGeom>
          <a:noFill/>
        </p:spPr>
        <p:txBody>
          <a:bodyPr wrap="square" rtlCol="0">
            <a:spAutoFit/>
          </a:bodyPr>
          <a:lstStyle/>
          <a:p>
            <a:r>
              <a:rPr lang="en-GB" sz="900" dirty="0" smtClean="0">
                <a:solidFill>
                  <a:schemeClr val="bg1"/>
                </a:solidFill>
              </a:rPr>
              <a:t>Photo: eatwords</a:t>
            </a:r>
            <a:endParaRPr lang="en-GB" sz="900" dirty="0">
              <a:solidFill>
                <a:schemeClr val="bg1"/>
              </a:solidFill>
            </a:endParaRPr>
          </a:p>
        </p:txBody>
      </p:sp>
      <p:sp>
        <p:nvSpPr>
          <p:cNvPr id="6" name="TextBox 5"/>
          <p:cNvSpPr txBox="1"/>
          <p:nvPr/>
        </p:nvSpPr>
        <p:spPr>
          <a:xfrm>
            <a:off x="4843462" y="642938"/>
            <a:ext cx="4114801" cy="2677656"/>
          </a:xfrm>
          <a:prstGeom prst="rect">
            <a:avLst/>
          </a:prstGeom>
          <a:noFill/>
        </p:spPr>
        <p:txBody>
          <a:bodyPr wrap="square" rtlCol="0">
            <a:spAutoFit/>
          </a:bodyPr>
          <a:lstStyle/>
          <a:p>
            <a:r>
              <a:rPr lang="en-GB" sz="2800" dirty="0" smtClean="0">
                <a:latin typeface="Comic Sans MS" charset="0"/>
                <a:ea typeface="Comic Sans MS" charset="0"/>
                <a:cs typeface="Comic Sans MS" charset="0"/>
              </a:rPr>
              <a:t>The Red Acacia is native to the Sahara. It bears feathery leaves which protect the bark of the tree from dry winds</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21366057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1214"/>
          <a:stretch/>
        </p:blipFill>
        <p:spPr>
          <a:xfrm>
            <a:off x="0" y="-6254"/>
            <a:ext cx="9144000" cy="6864254"/>
          </a:xfrm>
          <a:prstGeom prst="rect">
            <a:avLst/>
          </a:prstGeom>
        </p:spPr>
      </p:pic>
      <p:sp>
        <p:nvSpPr>
          <p:cNvPr id="2" name="TextBox 1"/>
          <p:cNvSpPr txBox="1"/>
          <p:nvPr/>
        </p:nvSpPr>
        <p:spPr>
          <a:xfrm>
            <a:off x="431800" y="323254"/>
            <a:ext cx="8216900" cy="954107"/>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Cacti thrive in the desert environment as their thick stems can hold water for a </a:t>
            </a:r>
            <a:r>
              <a:rPr lang="en-GB" sz="2800" dirty="0" smtClean="0">
                <a:latin typeface="Comic Sans MS" charset="0"/>
                <a:ea typeface="Comic Sans MS" charset="0"/>
                <a:cs typeface="Comic Sans MS" charset="0"/>
              </a:rPr>
              <a:t>long time</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4367935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075" t="34582" r="19701" b="11042"/>
          <a:stretch/>
        </p:blipFill>
        <p:spPr>
          <a:xfrm>
            <a:off x="3236118" y="1703483"/>
            <a:ext cx="2743200" cy="3729038"/>
          </a:xfrm>
          <a:prstGeom prst="rect">
            <a:avLst/>
          </a:prstGeom>
        </p:spPr>
      </p:pic>
      <p:sp>
        <p:nvSpPr>
          <p:cNvPr id="5" name="TextBox 4"/>
          <p:cNvSpPr txBox="1"/>
          <p:nvPr/>
        </p:nvSpPr>
        <p:spPr>
          <a:xfrm>
            <a:off x="6279358" y="1703483"/>
            <a:ext cx="2657474" cy="1200329"/>
          </a:xfrm>
          <a:prstGeom prst="rect">
            <a:avLst/>
          </a:prstGeom>
          <a:noFill/>
          <a:ln>
            <a:solidFill>
              <a:schemeClr val="accent4">
                <a:lumMod val="75000"/>
              </a:schemeClr>
            </a:solidFill>
          </a:ln>
        </p:spPr>
        <p:txBody>
          <a:bodyPr wrap="square" rtlCol="0">
            <a:spAutoFit/>
          </a:bodyPr>
          <a:lstStyle/>
          <a:p>
            <a:r>
              <a:rPr lang="en-GB" dirty="0" smtClean="0">
                <a:latin typeface="Comic Sans MS" charset="0"/>
                <a:ea typeface="Comic Sans MS" charset="0"/>
                <a:cs typeface="Comic Sans MS" charset="0"/>
              </a:rPr>
              <a:t>Grow spikes instead of leaves – less area that sun can hit so reduces water loss.  </a:t>
            </a:r>
            <a:endParaRPr lang="en-GB" dirty="0">
              <a:latin typeface="Comic Sans MS" charset="0"/>
              <a:ea typeface="Comic Sans MS" charset="0"/>
              <a:cs typeface="Comic Sans MS" charset="0"/>
            </a:endParaRPr>
          </a:p>
        </p:txBody>
      </p:sp>
      <p:sp>
        <p:nvSpPr>
          <p:cNvPr id="6" name="TextBox 5"/>
          <p:cNvSpPr txBox="1"/>
          <p:nvPr/>
        </p:nvSpPr>
        <p:spPr>
          <a:xfrm>
            <a:off x="6279358" y="3596939"/>
            <a:ext cx="2675334" cy="923330"/>
          </a:xfrm>
          <a:prstGeom prst="rect">
            <a:avLst/>
          </a:prstGeom>
          <a:noFill/>
          <a:ln>
            <a:solidFill>
              <a:schemeClr val="accent4">
                <a:lumMod val="75000"/>
              </a:schemeClr>
            </a:solidFill>
          </a:ln>
        </p:spPr>
        <p:txBody>
          <a:bodyPr wrap="square" rtlCol="0">
            <a:spAutoFit/>
          </a:bodyPr>
          <a:lstStyle/>
          <a:p>
            <a:r>
              <a:rPr lang="en-GB" dirty="0" smtClean="0">
                <a:latin typeface="Comic Sans MS" charset="0"/>
                <a:ea typeface="Comic Sans MS" charset="0"/>
                <a:cs typeface="Comic Sans MS" charset="0"/>
              </a:rPr>
              <a:t>Spikes also protect cacti from animals looking for food</a:t>
            </a:r>
            <a:endParaRPr lang="en-GB" dirty="0">
              <a:latin typeface="Comic Sans MS" charset="0"/>
              <a:ea typeface="Comic Sans MS" charset="0"/>
              <a:cs typeface="Comic Sans MS" charset="0"/>
            </a:endParaRPr>
          </a:p>
        </p:txBody>
      </p:sp>
      <p:sp>
        <p:nvSpPr>
          <p:cNvPr id="7" name="TextBox 6"/>
          <p:cNvSpPr txBox="1"/>
          <p:nvPr/>
        </p:nvSpPr>
        <p:spPr>
          <a:xfrm>
            <a:off x="296464" y="2981320"/>
            <a:ext cx="2657474" cy="646331"/>
          </a:xfrm>
          <a:prstGeom prst="rect">
            <a:avLst/>
          </a:prstGeom>
          <a:noFill/>
          <a:ln>
            <a:solidFill>
              <a:schemeClr val="accent4">
                <a:lumMod val="75000"/>
              </a:schemeClr>
            </a:solidFill>
          </a:ln>
        </p:spPr>
        <p:txBody>
          <a:bodyPr wrap="square" rtlCol="0">
            <a:spAutoFit/>
          </a:bodyPr>
          <a:lstStyle/>
          <a:p>
            <a:r>
              <a:rPr lang="en-GB" dirty="0" smtClean="0">
                <a:latin typeface="Comic Sans MS" charset="0"/>
                <a:ea typeface="Comic Sans MS" charset="0"/>
                <a:cs typeface="Comic Sans MS" charset="0"/>
              </a:rPr>
              <a:t>Thick fleshy stems to store water</a:t>
            </a:r>
            <a:endParaRPr lang="en-GB" dirty="0">
              <a:latin typeface="Comic Sans MS" charset="0"/>
              <a:ea typeface="Comic Sans MS" charset="0"/>
              <a:cs typeface="Comic Sans MS" charset="0"/>
            </a:endParaRPr>
          </a:p>
        </p:txBody>
      </p:sp>
      <p:sp>
        <p:nvSpPr>
          <p:cNvPr id="8" name="TextBox 7"/>
          <p:cNvSpPr txBox="1"/>
          <p:nvPr/>
        </p:nvSpPr>
        <p:spPr>
          <a:xfrm>
            <a:off x="260746" y="3958858"/>
            <a:ext cx="2693192" cy="1477328"/>
          </a:xfrm>
          <a:prstGeom prst="rect">
            <a:avLst/>
          </a:prstGeom>
          <a:noFill/>
          <a:ln>
            <a:solidFill>
              <a:schemeClr val="accent4">
                <a:lumMod val="75000"/>
              </a:schemeClr>
            </a:solidFill>
          </a:ln>
        </p:spPr>
        <p:txBody>
          <a:bodyPr wrap="square" rtlCol="0">
            <a:spAutoFit/>
          </a:bodyPr>
          <a:lstStyle/>
          <a:p>
            <a:r>
              <a:rPr lang="en-GB" dirty="0" smtClean="0">
                <a:latin typeface="Comic Sans MS" charset="0"/>
                <a:ea typeface="Comic Sans MS" charset="0"/>
                <a:cs typeface="Comic Sans MS" charset="0"/>
              </a:rPr>
              <a:t>Very long roots that spread over a wide area to suck up every little bit of moisture they can find</a:t>
            </a:r>
            <a:endParaRPr lang="en-GB" dirty="0">
              <a:latin typeface="Comic Sans MS" charset="0"/>
              <a:ea typeface="Comic Sans MS" charset="0"/>
              <a:cs typeface="Comic Sans MS" charset="0"/>
            </a:endParaRPr>
          </a:p>
        </p:txBody>
      </p:sp>
      <p:sp>
        <p:nvSpPr>
          <p:cNvPr id="9" name="TextBox 8"/>
          <p:cNvSpPr txBox="1"/>
          <p:nvPr/>
        </p:nvSpPr>
        <p:spPr>
          <a:xfrm>
            <a:off x="3236118" y="5767394"/>
            <a:ext cx="2743200" cy="646331"/>
          </a:xfrm>
          <a:prstGeom prst="rect">
            <a:avLst/>
          </a:prstGeom>
          <a:noFill/>
          <a:ln>
            <a:solidFill>
              <a:schemeClr val="accent4">
                <a:lumMod val="75000"/>
              </a:schemeClr>
            </a:solidFill>
          </a:ln>
        </p:spPr>
        <p:txBody>
          <a:bodyPr wrap="square" rtlCol="0">
            <a:spAutoFit/>
          </a:bodyPr>
          <a:lstStyle/>
          <a:p>
            <a:pPr algn="ctr"/>
            <a:r>
              <a:rPr lang="en-GB" dirty="0" smtClean="0">
                <a:latin typeface="Comic Sans MS" charset="0"/>
                <a:ea typeface="Comic Sans MS" charset="0"/>
                <a:cs typeface="Comic Sans MS" charset="0"/>
              </a:rPr>
              <a:t>Deep roots to tap groundwater</a:t>
            </a:r>
            <a:endParaRPr lang="en-GB" dirty="0">
              <a:latin typeface="Comic Sans MS" charset="0"/>
              <a:ea typeface="Comic Sans MS" charset="0"/>
              <a:cs typeface="Comic Sans MS" charset="0"/>
            </a:endParaRPr>
          </a:p>
        </p:txBody>
      </p:sp>
      <p:sp>
        <p:nvSpPr>
          <p:cNvPr id="10" name="TextBox 9"/>
          <p:cNvSpPr txBox="1"/>
          <p:nvPr/>
        </p:nvSpPr>
        <p:spPr>
          <a:xfrm>
            <a:off x="314324" y="1703483"/>
            <a:ext cx="2693193" cy="923330"/>
          </a:xfrm>
          <a:prstGeom prst="rect">
            <a:avLst/>
          </a:prstGeom>
          <a:noFill/>
          <a:ln>
            <a:solidFill>
              <a:schemeClr val="accent4">
                <a:lumMod val="75000"/>
              </a:schemeClr>
            </a:solidFill>
          </a:ln>
        </p:spPr>
        <p:txBody>
          <a:bodyPr wrap="square" rtlCol="0">
            <a:spAutoFit/>
          </a:bodyPr>
          <a:lstStyle/>
          <a:p>
            <a:r>
              <a:rPr lang="en-GB" dirty="0" smtClean="0">
                <a:latin typeface="Comic Sans MS" charset="0"/>
                <a:ea typeface="Comic Sans MS" charset="0"/>
                <a:cs typeface="Comic Sans MS" charset="0"/>
              </a:rPr>
              <a:t>Thick waxy skin reduces water loss and reflects heat</a:t>
            </a:r>
            <a:endParaRPr lang="en-GB" dirty="0">
              <a:latin typeface="Comic Sans MS" charset="0"/>
              <a:ea typeface="Comic Sans MS" charset="0"/>
              <a:cs typeface="Comic Sans MS" charset="0"/>
            </a:endParaRPr>
          </a:p>
        </p:txBody>
      </p:sp>
      <p:sp>
        <p:nvSpPr>
          <p:cNvPr id="11" name="TextBox 10"/>
          <p:cNvSpPr txBox="1"/>
          <p:nvPr/>
        </p:nvSpPr>
        <p:spPr>
          <a:xfrm>
            <a:off x="1314450" y="472631"/>
            <a:ext cx="6229350" cy="707886"/>
          </a:xfrm>
          <a:prstGeom prst="rect">
            <a:avLst/>
          </a:prstGeom>
          <a:noFill/>
        </p:spPr>
        <p:txBody>
          <a:bodyPr wrap="square" rtlCol="0">
            <a:spAutoFit/>
          </a:bodyPr>
          <a:lstStyle/>
          <a:p>
            <a:pPr algn="ctr"/>
            <a:r>
              <a:rPr lang="en-GB" sz="4000" dirty="0" smtClean="0">
                <a:latin typeface="Comic Sans MS" charset="0"/>
                <a:ea typeface="Comic Sans MS" charset="0"/>
                <a:cs typeface="Comic Sans MS" charset="0"/>
              </a:rPr>
              <a:t>Cacti Adaptations</a:t>
            </a:r>
            <a:endParaRPr lang="en-GB" sz="4000" dirty="0">
              <a:latin typeface="Comic Sans MS" charset="0"/>
              <a:ea typeface="Comic Sans MS" charset="0"/>
              <a:cs typeface="Comic Sans MS" charset="0"/>
            </a:endParaRPr>
          </a:p>
        </p:txBody>
      </p:sp>
      <p:sp>
        <p:nvSpPr>
          <p:cNvPr id="24" name="TextBox 23"/>
          <p:cNvSpPr txBox="1"/>
          <p:nvPr/>
        </p:nvSpPr>
        <p:spPr>
          <a:xfrm>
            <a:off x="296464" y="5767393"/>
            <a:ext cx="2675334" cy="646331"/>
          </a:xfrm>
          <a:prstGeom prst="rect">
            <a:avLst/>
          </a:prstGeom>
          <a:noFill/>
          <a:ln>
            <a:solidFill>
              <a:schemeClr val="accent4">
                <a:lumMod val="75000"/>
              </a:schemeClr>
            </a:solidFill>
          </a:ln>
        </p:spPr>
        <p:txBody>
          <a:bodyPr wrap="square" rtlCol="0">
            <a:spAutoFit/>
          </a:bodyPr>
          <a:lstStyle/>
          <a:p>
            <a:pPr algn="ctr"/>
            <a:r>
              <a:rPr lang="en-GB" dirty="0" smtClean="0">
                <a:latin typeface="Comic Sans MS" charset="0"/>
                <a:ea typeface="Comic Sans MS" charset="0"/>
                <a:cs typeface="Comic Sans MS" charset="0"/>
              </a:rPr>
              <a:t>Shallow roots to collect surface water</a:t>
            </a:r>
            <a:endParaRPr lang="en-GB" dirty="0">
              <a:latin typeface="Comic Sans MS" charset="0"/>
              <a:ea typeface="Comic Sans MS" charset="0"/>
              <a:cs typeface="Comic Sans MS" charset="0"/>
            </a:endParaRPr>
          </a:p>
        </p:txBody>
      </p:sp>
      <p:sp>
        <p:nvSpPr>
          <p:cNvPr id="2" name="TextBox 1"/>
          <p:cNvSpPr txBox="1"/>
          <p:nvPr/>
        </p:nvSpPr>
        <p:spPr>
          <a:xfrm>
            <a:off x="6279358" y="5213396"/>
            <a:ext cx="2657474" cy="1200329"/>
          </a:xfrm>
          <a:prstGeom prst="rect">
            <a:avLst/>
          </a:prstGeom>
          <a:noFill/>
          <a:ln>
            <a:solidFill>
              <a:schemeClr val="accent4">
                <a:lumMod val="75000"/>
              </a:schemeClr>
            </a:solidFill>
          </a:ln>
        </p:spPr>
        <p:txBody>
          <a:bodyPr wrap="square" rtlCol="0">
            <a:spAutoFit/>
          </a:bodyPr>
          <a:lstStyle/>
          <a:p>
            <a:r>
              <a:rPr lang="en-GB" dirty="0" smtClean="0">
                <a:latin typeface="Comic Sans MS" charset="0"/>
                <a:ea typeface="Comic Sans MS" charset="0"/>
                <a:cs typeface="Comic Sans MS" charset="0"/>
              </a:rPr>
              <a:t>Grows slowly – the plant needs to make less food so it doesn’t lose as much water</a:t>
            </a:r>
            <a:endParaRPr lang="en-GB" dirty="0">
              <a:latin typeface="Comic Sans MS" charset="0"/>
              <a:ea typeface="Comic Sans MS" charset="0"/>
              <a:cs typeface="Comic Sans MS" charset="0"/>
            </a:endParaRPr>
          </a:p>
        </p:txBody>
      </p:sp>
      <p:cxnSp>
        <p:nvCxnSpPr>
          <p:cNvPr id="13" name="Straight Connector 12"/>
          <p:cNvCxnSpPr>
            <a:stCxn id="5" idx="1"/>
          </p:cNvCxnSpPr>
          <p:nvPr/>
        </p:nvCxnSpPr>
        <p:spPr>
          <a:xfrm flipH="1">
            <a:off x="5443538" y="2303648"/>
            <a:ext cx="835820" cy="5379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6" idx="1"/>
          </p:cNvCxnSpPr>
          <p:nvPr/>
        </p:nvCxnSpPr>
        <p:spPr>
          <a:xfrm flipH="1" flipV="1">
            <a:off x="5443538" y="3243263"/>
            <a:ext cx="835820" cy="81534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7" idx="3"/>
          </p:cNvCxnSpPr>
          <p:nvPr/>
        </p:nvCxnSpPr>
        <p:spPr>
          <a:xfrm flipV="1">
            <a:off x="2953938" y="3243263"/>
            <a:ext cx="1075137" cy="61223"/>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0" idx="3"/>
          </p:cNvCxnSpPr>
          <p:nvPr/>
        </p:nvCxnSpPr>
        <p:spPr>
          <a:xfrm>
            <a:off x="3007517" y="2165148"/>
            <a:ext cx="1407321" cy="7386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8" idx="3"/>
          </p:cNvCxnSpPr>
          <p:nvPr/>
        </p:nvCxnSpPr>
        <p:spPr>
          <a:xfrm>
            <a:off x="2953938" y="4697522"/>
            <a:ext cx="1246587" cy="360253"/>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57933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5" name="TextBox 4"/>
          <p:cNvSpPr txBox="1"/>
          <p:nvPr/>
        </p:nvSpPr>
        <p:spPr>
          <a:xfrm>
            <a:off x="7378700" y="6565900"/>
            <a:ext cx="1600200" cy="230832"/>
          </a:xfrm>
          <a:prstGeom prst="rect">
            <a:avLst/>
          </a:prstGeom>
          <a:noFill/>
        </p:spPr>
        <p:txBody>
          <a:bodyPr wrap="square" rtlCol="0">
            <a:spAutoFit/>
          </a:bodyPr>
          <a:lstStyle/>
          <a:p>
            <a:r>
              <a:rPr lang="en-GB" sz="900" dirty="0" smtClean="0"/>
              <a:t>Photo: Gilbert Sopakuwa</a:t>
            </a:r>
            <a:endParaRPr lang="en-GB" sz="900" dirty="0"/>
          </a:p>
        </p:txBody>
      </p:sp>
      <p:sp>
        <p:nvSpPr>
          <p:cNvPr id="2" name="TextBox 1"/>
          <p:cNvSpPr txBox="1"/>
          <p:nvPr/>
        </p:nvSpPr>
        <p:spPr>
          <a:xfrm>
            <a:off x="385763" y="271463"/>
            <a:ext cx="8415337" cy="1200329"/>
          </a:xfrm>
          <a:prstGeom prst="rect">
            <a:avLst/>
          </a:prstGeom>
          <a:noFill/>
        </p:spPr>
        <p:txBody>
          <a:bodyPr wrap="square" rtlCol="0">
            <a:spAutoFit/>
          </a:bodyPr>
          <a:lstStyle/>
          <a:p>
            <a:pPr algn="ctr"/>
            <a:r>
              <a:rPr lang="en-US" sz="3600" dirty="0" smtClean="0">
                <a:latin typeface="Comic Sans MS" charset="0"/>
                <a:ea typeface="Comic Sans MS" charset="0"/>
                <a:cs typeface="Comic Sans MS" charset="0"/>
              </a:rPr>
              <a:t>Camels </a:t>
            </a:r>
            <a:r>
              <a:rPr lang="en-US" sz="3600" dirty="0">
                <a:latin typeface="Comic Sans MS" charset="0"/>
                <a:ea typeface="Comic Sans MS" charset="0"/>
                <a:cs typeface="Comic Sans MS" charset="0"/>
              </a:rPr>
              <a:t>are highly adapted to survive in </a:t>
            </a:r>
            <a:r>
              <a:rPr lang="en-US" sz="3600" dirty="0" smtClean="0">
                <a:latin typeface="Comic Sans MS" charset="0"/>
                <a:ea typeface="Comic Sans MS" charset="0"/>
                <a:cs typeface="Comic Sans MS" charset="0"/>
              </a:rPr>
              <a:t>the arid conditions of the Sahara</a:t>
            </a:r>
            <a:endParaRPr lang="en-GB" sz="3600" dirty="0">
              <a:latin typeface="Comic Sans MS" charset="0"/>
              <a:ea typeface="Comic Sans MS" charset="0"/>
              <a:cs typeface="Comic Sans MS" charset="0"/>
            </a:endParaRPr>
          </a:p>
        </p:txBody>
      </p:sp>
    </p:spTree>
    <p:extLst>
      <p:ext uri="{BB962C8B-B14F-4D97-AF65-F5344CB8AC3E}">
        <p14:creationId xmlns:p14="http://schemas.microsoft.com/office/powerpoint/2010/main" val="18677305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082" t="36857" r="39722" b="4630"/>
          <a:stretch/>
        </p:blipFill>
        <p:spPr>
          <a:xfrm>
            <a:off x="2886079" y="1702944"/>
            <a:ext cx="3492500" cy="3568700"/>
          </a:xfrm>
          <a:prstGeom prst="rect">
            <a:avLst/>
          </a:prstGeom>
        </p:spPr>
      </p:pic>
      <p:sp>
        <p:nvSpPr>
          <p:cNvPr id="5" name="TextBox 4"/>
          <p:cNvSpPr txBox="1"/>
          <p:nvPr/>
        </p:nvSpPr>
        <p:spPr>
          <a:xfrm>
            <a:off x="2921794" y="5011133"/>
            <a:ext cx="1562100" cy="215444"/>
          </a:xfrm>
          <a:prstGeom prst="rect">
            <a:avLst/>
          </a:prstGeom>
          <a:noFill/>
        </p:spPr>
        <p:txBody>
          <a:bodyPr wrap="square" rtlCol="0">
            <a:spAutoFit/>
          </a:bodyPr>
          <a:lstStyle/>
          <a:p>
            <a:r>
              <a:rPr lang="en-GB" sz="800" dirty="0" smtClean="0">
                <a:solidFill>
                  <a:schemeClr val="bg1"/>
                </a:solidFill>
              </a:rPr>
              <a:t>Photo: katy_nicolson</a:t>
            </a:r>
            <a:endParaRPr lang="en-GB" sz="800" dirty="0">
              <a:solidFill>
                <a:schemeClr val="bg1"/>
              </a:solidFill>
            </a:endParaRPr>
          </a:p>
        </p:txBody>
      </p:sp>
      <p:sp>
        <p:nvSpPr>
          <p:cNvPr id="2" name="TextBox 1"/>
          <p:cNvSpPr txBox="1"/>
          <p:nvPr/>
        </p:nvSpPr>
        <p:spPr>
          <a:xfrm>
            <a:off x="1039812" y="165938"/>
            <a:ext cx="7150100" cy="1323439"/>
          </a:xfrm>
          <a:prstGeom prst="rect">
            <a:avLst/>
          </a:prstGeom>
          <a:noFill/>
        </p:spPr>
        <p:txBody>
          <a:bodyPr wrap="square" rtlCol="0">
            <a:spAutoFit/>
          </a:bodyPr>
          <a:lstStyle/>
          <a:p>
            <a:pPr algn="ctr"/>
            <a:r>
              <a:rPr lang="en-GB" sz="4000" dirty="0" smtClean="0">
                <a:latin typeface="Comic Sans MS" charset="0"/>
                <a:ea typeface="Comic Sans MS" charset="0"/>
                <a:cs typeface="Comic Sans MS" charset="0"/>
              </a:rPr>
              <a:t>Dromedary Camel Adaptations</a:t>
            </a:r>
            <a:endParaRPr lang="en-GB" sz="4000" dirty="0">
              <a:latin typeface="Comic Sans MS" charset="0"/>
              <a:ea typeface="Comic Sans MS" charset="0"/>
              <a:cs typeface="Comic Sans MS" charset="0"/>
            </a:endParaRPr>
          </a:p>
        </p:txBody>
      </p:sp>
      <p:sp>
        <p:nvSpPr>
          <p:cNvPr id="3" name="TextBox 2"/>
          <p:cNvSpPr txBox="1"/>
          <p:nvPr/>
        </p:nvSpPr>
        <p:spPr>
          <a:xfrm>
            <a:off x="6729410" y="5369411"/>
            <a:ext cx="2200278" cy="1200329"/>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Soft feet aligned so can move quickly and easily through the sand</a:t>
            </a:r>
            <a:endParaRPr lang="en-GB" dirty="0">
              <a:latin typeface="Comic Sans MS" charset="0"/>
              <a:ea typeface="Comic Sans MS" charset="0"/>
              <a:cs typeface="Comic Sans MS" charset="0"/>
            </a:endParaRPr>
          </a:p>
        </p:txBody>
      </p:sp>
      <p:sp>
        <p:nvSpPr>
          <p:cNvPr id="7" name="TextBox 6"/>
          <p:cNvSpPr txBox="1"/>
          <p:nvPr/>
        </p:nvSpPr>
        <p:spPr>
          <a:xfrm>
            <a:off x="285748" y="848860"/>
            <a:ext cx="2214566" cy="1200329"/>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Long eye lashes, hairy ears and closing nostrils – to keep sand out</a:t>
            </a:r>
            <a:endParaRPr lang="en-GB" dirty="0">
              <a:latin typeface="Comic Sans MS" charset="0"/>
              <a:ea typeface="Comic Sans MS" charset="0"/>
              <a:cs typeface="Comic Sans MS" charset="0"/>
            </a:endParaRPr>
          </a:p>
        </p:txBody>
      </p:sp>
      <p:sp>
        <p:nvSpPr>
          <p:cNvPr id="8" name="TextBox 7"/>
          <p:cNvSpPr txBox="1"/>
          <p:nvPr/>
        </p:nvSpPr>
        <p:spPr>
          <a:xfrm>
            <a:off x="6729410" y="812487"/>
            <a:ext cx="2214564" cy="1200329"/>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Thick eyebrows which stand out – shade eyes from the sun</a:t>
            </a:r>
            <a:endParaRPr lang="en-GB" dirty="0">
              <a:latin typeface="Comic Sans MS" charset="0"/>
              <a:ea typeface="Comic Sans MS" charset="0"/>
              <a:cs typeface="Comic Sans MS" charset="0"/>
            </a:endParaRPr>
          </a:p>
        </p:txBody>
      </p:sp>
      <p:sp>
        <p:nvSpPr>
          <p:cNvPr id="9" name="TextBox 8"/>
          <p:cNvSpPr txBox="1"/>
          <p:nvPr/>
        </p:nvSpPr>
        <p:spPr>
          <a:xfrm>
            <a:off x="250823" y="3530086"/>
            <a:ext cx="2214566" cy="923330"/>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Wide feet that do not sink into the sand</a:t>
            </a:r>
            <a:endParaRPr lang="en-GB" dirty="0">
              <a:latin typeface="Comic Sans MS" charset="0"/>
              <a:ea typeface="Comic Sans MS" charset="0"/>
              <a:cs typeface="Comic Sans MS" charset="0"/>
            </a:endParaRPr>
          </a:p>
        </p:txBody>
      </p:sp>
      <p:sp>
        <p:nvSpPr>
          <p:cNvPr id="10" name="TextBox 9"/>
          <p:cNvSpPr txBox="1"/>
          <p:nvPr/>
        </p:nvSpPr>
        <p:spPr>
          <a:xfrm>
            <a:off x="274637" y="4588248"/>
            <a:ext cx="2214566" cy="1477328"/>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Drink gallons of water in one go, so they can go without water for over a week</a:t>
            </a:r>
            <a:endParaRPr lang="en-GB" dirty="0">
              <a:latin typeface="Comic Sans MS" charset="0"/>
              <a:ea typeface="Comic Sans MS" charset="0"/>
              <a:cs typeface="Comic Sans MS" charset="0"/>
            </a:endParaRPr>
          </a:p>
        </p:txBody>
      </p:sp>
      <p:sp>
        <p:nvSpPr>
          <p:cNvPr id="11" name="TextBox 10"/>
          <p:cNvSpPr txBox="1"/>
          <p:nvPr/>
        </p:nvSpPr>
        <p:spPr>
          <a:xfrm>
            <a:off x="6743696" y="2223965"/>
            <a:ext cx="2200279" cy="1200329"/>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Store fat in humps so can go for several months without food</a:t>
            </a:r>
            <a:endParaRPr lang="en-GB" dirty="0">
              <a:latin typeface="Comic Sans MS" charset="0"/>
              <a:ea typeface="Comic Sans MS" charset="0"/>
              <a:cs typeface="Comic Sans MS" charset="0"/>
            </a:endParaRPr>
          </a:p>
        </p:txBody>
      </p:sp>
      <p:sp>
        <p:nvSpPr>
          <p:cNvPr id="12" name="TextBox 11"/>
          <p:cNvSpPr txBox="1"/>
          <p:nvPr/>
        </p:nvSpPr>
        <p:spPr>
          <a:xfrm>
            <a:off x="285748" y="6200408"/>
            <a:ext cx="2200278" cy="369332"/>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Well camouflaged</a:t>
            </a:r>
            <a:endParaRPr lang="en-GB" dirty="0">
              <a:latin typeface="Comic Sans MS" charset="0"/>
              <a:ea typeface="Comic Sans MS" charset="0"/>
              <a:cs typeface="Comic Sans MS" charset="0"/>
            </a:endParaRPr>
          </a:p>
        </p:txBody>
      </p:sp>
      <p:sp>
        <p:nvSpPr>
          <p:cNvPr id="13" name="TextBox 12"/>
          <p:cNvSpPr txBox="1"/>
          <p:nvPr/>
        </p:nvSpPr>
        <p:spPr>
          <a:xfrm>
            <a:off x="6743696" y="3666893"/>
            <a:ext cx="2200278" cy="1477328"/>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Thick fur on top of body for shade and thin fur elsewhere to allow easy heat loss</a:t>
            </a:r>
            <a:endParaRPr lang="en-GB" dirty="0">
              <a:latin typeface="Comic Sans MS" charset="0"/>
              <a:ea typeface="Comic Sans MS" charset="0"/>
              <a:cs typeface="Comic Sans MS" charset="0"/>
            </a:endParaRPr>
          </a:p>
        </p:txBody>
      </p:sp>
      <p:sp>
        <p:nvSpPr>
          <p:cNvPr id="14" name="TextBox 13"/>
          <p:cNvSpPr txBox="1"/>
          <p:nvPr/>
        </p:nvSpPr>
        <p:spPr>
          <a:xfrm>
            <a:off x="2921794" y="5662149"/>
            <a:ext cx="3492500" cy="923330"/>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Body temperature can change throughout the day to avoid losing water through sweating</a:t>
            </a:r>
            <a:endParaRPr lang="en-GB" dirty="0">
              <a:latin typeface="Comic Sans MS" charset="0"/>
              <a:ea typeface="Comic Sans MS" charset="0"/>
              <a:cs typeface="Comic Sans MS" charset="0"/>
            </a:endParaRPr>
          </a:p>
        </p:txBody>
      </p:sp>
      <p:sp>
        <p:nvSpPr>
          <p:cNvPr id="15" name="TextBox 14"/>
          <p:cNvSpPr txBox="1"/>
          <p:nvPr/>
        </p:nvSpPr>
        <p:spPr>
          <a:xfrm>
            <a:off x="265112" y="2184020"/>
            <a:ext cx="2200277" cy="1200329"/>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Thick lips so they can eat prickly desert plants without pain</a:t>
            </a:r>
            <a:endParaRPr lang="en-GB" dirty="0">
              <a:latin typeface="Comic Sans MS" charset="0"/>
              <a:ea typeface="Comic Sans MS" charset="0"/>
              <a:cs typeface="Comic Sans MS" charset="0"/>
            </a:endParaRPr>
          </a:p>
        </p:txBody>
      </p:sp>
      <p:cxnSp>
        <p:nvCxnSpPr>
          <p:cNvPr id="25" name="Straight Connector 24"/>
          <p:cNvCxnSpPr>
            <a:stCxn id="15" idx="1"/>
            <a:endCxn id="15" idx="1"/>
          </p:cNvCxnSpPr>
          <p:nvPr/>
        </p:nvCxnSpPr>
        <p:spPr>
          <a:xfrm>
            <a:off x="265112" y="2784185"/>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3702844" y="1412651"/>
            <a:ext cx="3026566" cy="916212"/>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11" idx="1"/>
          </p:cNvCxnSpPr>
          <p:nvPr/>
        </p:nvCxnSpPr>
        <p:spPr>
          <a:xfrm flipH="1" flipV="1">
            <a:off x="5586413" y="2238006"/>
            <a:ext cx="1157283" cy="586124"/>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13" idx="1"/>
          </p:cNvCxnSpPr>
          <p:nvPr/>
        </p:nvCxnSpPr>
        <p:spPr>
          <a:xfrm flipH="1" flipV="1">
            <a:off x="5216127" y="2824129"/>
            <a:ext cx="1527569" cy="1581428"/>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3" idx="1"/>
          </p:cNvCxnSpPr>
          <p:nvPr/>
        </p:nvCxnSpPr>
        <p:spPr>
          <a:xfrm flipH="1" flipV="1">
            <a:off x="5797354" y="5011134"/>
            <a:ext cx="932056" cy="966311"/>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9" idx="3"/>
          </p:cNvCxnSpPr>
          <p:nvPr/>
        </p:nvCxnSpPr>
        <p:spPr>
          <a:xfrm>
            <a:off x="2465389" y="3991751"/>
            <a:ext cx="1906586" cy="995924"/>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15" idx="3"/>
          </p:cNvCxnSpPr>
          <p:nvPr/>
        </p:nvCxnSpPr>
        <p:spPr>
          <a:xfrm flipV="1">
            <a:off x="2465389" y="2474600"/>
            <a:ext cx="632421" cy="309585"/>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7" idx="3"/>
          </p:cNvCxnSpPr>
          <p:nvPr/>
        </p:nvCxnSpPr>
        <p:spPr>
          <a:xfrm>
            <a:off x="2500314" y="1449025"/>
            <a:ext cx="885820" cy="813731"/>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2167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smtClean="0">
                <a:latin typeface="Comic Sans MS" charset="0"/>
                <a:ea typeface="Comic Sans MS" charset="0"/>
                <a:cs typeface="Comic Sans MS" charset="0"/>
              </a:rPr>
              <a:t>Comparing Hot and Cold Areas</a:t>
            </a:r>
            <a:endParaRPr lang="en-GB"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43000"/>
            <a:ext cx="3860800" cy="256357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949700"/>
            <a:ext cx="3883166" cy="25908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460" b="1496"/>
          <a:stretch/>
        </p:blipFill>
        <p:spPr>
          <a:xfrm>
            <a:off x="5060950" y="1143000"/>
            <a:ext cx="3778250" cy="256357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0"/>
          <a:stretch/>
        </p:blipFill>
        <p:spPr>
          <a:xfrm>
            <a:off x="5060950" y="3949700"/>
            <a:ext cx="3778250" cy="2603500"/>
          </a:xfrm>
          <a:prstGeom prst="rect">
            <a:avLst/>
          </a:prstGeom>
        </p:spPr>
      </p:pic>
      <p:sp>
        <p:nvSpPr>
          <p:cNvPr id="8" name="TextBox 7"/>
          <p:cNvSpPr txBox="1"/>
          <p:nvPr/>
        </p:nvSpPr>
        <p:spPr>
          <a:xfrm>
            <a:off x="7607300" y="6261100"/>
            <a:ext cx="939800" cy="215444"/>
          </a:xfrm>
          <a:prstGeom prst="rect">
            <a:avLst/>
          </a:prstGeom>
          <a:noFill/>
        </p:spPr>
        <p:txBody>
          <a:bodyPr wrap="square" rtlCol="0">
            <a:spAutoFit/>
          </a:bodyPr>
          <a:lstStyle/>
          <a:p>
            <a:r>
              <a:rPr lang="en-GB" sz="800" dirty="0" smtClean="0"/>
              <a:t>Photo: Robbie</a:t>
            </a:r>
            <a:endParaRPr lang="en-GB" sz="800" dirty="0"/>
          </a:p>
        </p:txBody>
      </p:sp>
      <p:sp>
        <p:nvSpPr>
          <p:cNvPr id="9" name="TextBox 8"/>
          <p:cNvSpPr txBox="1"/>
          <p:nvPr/>
        </p:nvSpPr>
        <p:spPr>
          <a:xfrm>
            <a:off x="5207000" y="3390900"/>
            <a:ext cx="1054100" cy="215444"/>
          </a:xfrm>
          <a:prstGeom prst="rect">
            <a:avLst/>
          </a:prstGeom>
          <a:noFill/>
        </p:spPr>
        <p:txBody>
          <a:bodyPr wrap="square" rtlCol="0">
            <a:spAutoFit/>
          </a:bodyPr>
          <a:lstStyle/>
          <a:p>
            <a:r>
              <a:rPr lang="en-GB" sz="800" dirty="0" smtClean="0"/>
              <a:t>Photo: Dave Price</a:t>
            </a:r>
            <a:endParaRPr lang="en-GB" sz="800" dirty="0"/>
          </a:p>
        </p:txBody>
      </p:sp>
      <p:sp>
        <p:nvSpPr>
          <p:cNvPr id="10" name="TextBox 9"/>
          <p:cNvSpPr txBox="1"/>
          <p:nvPr/>
        </p:nvSpPr>
        <p:spPr>
          <a:xfrm>
            <a:off x="3213100" y="6261100"/>
            <a:ext cx="1257300" cy="215444"/>
          </a:xfrm>
          <a:prstGeom prst="rect">
            <a:avLst/>
          </a:prstGeom>
          <a:noFill/>
        </p:spPr>
        <p:txBody>
          <a:bodyPr wrap="square" rtlCol="0">
            <a:spAutoFit/>
          </a:bodyPr>
          <a:lstStyle/>
          <a:p>
            <a:r>
              <a:rPr lang="en-GB" sz="800" dirty="0" smtClean="0"/>
              <a:t>Photo: Markus Trienke</a:t>
            </a:r>
            <a:endParaRPr lang="en-GB" sz="800" dirty="0"/>
          </a:p>
        </p:txBody>
      </p:sp>
      <p:sp>
        <p:nvSpPr>
          <p:cNvPr id="11" name="TextBox 10"/>
          <p:cNvSpPr txBox="1"/>
          <p:nvPr/>
        </p:nvSpPr>
        <p:spPr>
          <a:xfrm>
            <a:off x="800100" y="3390900"/>
            <a:ext cx="927100" cy="215444"/>
          </a:xfrm>
          <a:prstGeom prst="rect">
            <a:avLst/>
          </a:prstGeom>
          <a:noFill/>
        </p:spPr>
        <p:txBody>
          <a:bodyPr wrap="square" rtlCol="0">
            <a:spAutoFit/>
          </a:bodyPr>
          <a:lstStyle/>
          <a:p>
            <a:r>
              <a:rPr lang="en-GB" sz="800" dirty="0" smtClean="0">
                <a:solidFill>
                  <a:schemeClr val="bg1"/>
                </a:solidFill>
              </a:rPr>
              <a:t>Photo: Victor</a:t>
            </a:r>
            <a:endParaRPr lang="en-GB" sz="800" dirty="0">
              <a:solidFill>
                <a:schemeClr val="bg1"/>
              </a:solidFill>
            </a:endParaRPr>
          </a:p>
        </p:txBody>
      </p:sp>
    </p:spTree>
    <p:extLst>
      <p:ext uri="{BB962C8B-B14F-4D97-AF65-F5344CB8AC3E}">
        <p14:creationId xmlns:p14="http://schemas.microsoft.com/office/powerpoint/2010/main" val="4002117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137" r="2466"/>
          <a:stretch/>
        </p:blipFill>
        <p:spPr>
          <a:xfrm>
            <a:off x="0" y="0"/>
            <a:ext cx="5972175" cy="6858000"/>
          </a:xfrm>
          <a:prstGeom prst="rect">
            <a:avLst/>
          </a:prstGeom>
        </p:spPr>
      </p:pic>
      <p:sp>
        <p:nvSpPr>
          <p:cNvPr id="5" name="TextBox 4"/>
          <p:cNvSpPr txBox="1"/>
          <p:nvPr/>
        </p:nvSpPr>
        <p:spPr>
          <a:xfrm>
            <a:off x="317500" y="6369050"/>
            <a:ext cx="1282700" cy="230832"/>
          </a:xfrm>
          <a:prstGeom prst="rect">
            <a:avLst/>
          </a:prstGeom>
          <a:noFill/>
        </p:spPr>
        <p:txBody>
          <a:bodyPr wrap="square" rtlCol="0">
            <a:spAutoFit/>
          </a:bodyPr>
          <a:lstStyle/>
          <a:p>
            <a:r>
              <a:rPr lang="en-GB" sz="900" dirty="0" smtClean="0">
                <a:solidFill>
                  <a:schemeClr val="bg1"/>
                </a:solidFill>
              </a:rPr>
              <a:t>Photo: vivtony00</a:t>
            </a:r>
            <a:endParaRPr lang="en-GB" sz="900" dirty="0">
              <a:solidFill>
                <a:schemeClr val="bg1"/>
              </a:solidFill>
            </a:endParaRPr>
          </a:p>
        </p:txBody>
      </p:sp>
      <p:sp>
        <p:nvSpPr>
          <p:cNvPr id="2" name="TextBox 1"/>
          <p:cNvSpPr txBox="1"/>
          <p:nvPr/>
        </p:nvSpPr>
        <p:spPr>
          <a:xfrm>
            <a:off x="6149976" y="304800"/>
            <a:ext cx="2793999" cy="3046988"/>
          </a:xfrm>
          <a:prstGeom prst="rect">
            <a:avLst/>
          </a:prstGeom>
          <a:noFill/>
        </p:spPr>
        <p:txBody>
          <a:bodyPr wrap="square" rtlCol="0">
            <a:spAutoFit/>
          </a:bodyPr>
          <a:lstStyle/>
          <a:p>
            <a:r>
              <a:rPr lang="en-GB" sz="2400" dirty="0" smtClean="0">
                <a:latin typeface="Comic Sans MS" charset="0"/>
                <a:ea typeface="Comic Sans MS" charset="0"/>
                <a:cs typeface="Comic Sans MS" charset="0"/>
              </a:rPr>
              <a:t>The Addax antelope is </a:t>
            </a:r>
            <a:r>
              <a:rPr lang="en-GB" sz="2400" dirty="0">
                <a:latin typeface="Comic Sans MS" charset="0"/>
                <a:ea typeface="Comic Sans MS" charset="0"/>
                <a:cs typeface="Comic Sans MS" charset="0"/>
              </a:rPr>
              <a:t>well-adapted to exist in </a:t>
            </a:r>
            <a:r>
              <a:rPr lang="en-GB" sz="2400" dirty="0" smtClean="0">
                <a:latin typeface="Comic Sans MS" charset="0"/>
                <a:ea typeface="Comic Sans MS" charset="0"/>
                <a:cs typeface="Comic Sans MS" charset="0"/>
              </a:rPr>
              <a:t>its </a:t>
            </a:r>
            <a:r>
              <a:rPr lang="en-GB" sz="2400" dirty="0">
                <a:latin typeface="Comic Sans MS" charset="0"/>
                <a:ea typeface="Comic Sans MS" charset="0"/>
                <a:cs typeface="Comic Sans MS" charset="0"/>
              </a:rPr>
              <a:t>desert habitat, as </a:t>
            </a:r>
            <a:r>
              <a:rPr lang="en-GB" sz="2400" dirty="0" smtClean="0">
                <a:latin typeface="Comic Sans MS" charset="0"/>
                <a:ea typeface="Comic Sans MS" charset="0"/>
                <a:cs typeface="Comic Sans MS" charset="0"/>
              </a:rPr>
              <a:t>it </a:t>
            </a:r>
            <a:r>
              <a:rPr lang="en-GB" sz="2400" dirty="0">
                <a:latin typeface="Comic Sans MS" charset="0"/>
                <a:ea typeface="Comic Sans MS" charset="0"/>
                <a:cs typeface="Comic Sans MS" charset="0"/>
              </a:rPr>
              <a:t>can live without water for long periods of time.</a:t>
            </a:r>
            <a:r>
              <a:rPr lang="en-GB" dirty="0"/>
              <a:t> </a:t>
            </a:r>
          </a:p>
        </p:txBody>
      </p:sp>
    </p:spTree>
    <p:extLst>
      <p:ext uri="{BB962C8B-B14F-4D97-AF65-F5344CB8AC3E}">
        <p14:creationId xmlns:p14="http://schemas.microsoft.com/office/powerpoint/2010/main" val="784917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1409" r="14363"/>
          <a:stretch/>
        </p:blipFill>
        <p:spPr>
          <a:xfrm>
            <a:off x="3238500" y="2392402"/>
            <a:ext cx="2778952" cy="2885877"/>
          </a:xfrm>
          <a:prstGeom prst="rect">
            <a:avLst/>
          </a:prstGeom>
        </p:spPr>
      </p:pic>
      <p:sp>
        <p:nvSpPr>
          <p:cNvPr id="8" name="TextBox 7"/>
          <p:cNvSpPr txBox="1"/>
          <p:nvPr/>
        </p:nvSpPr>
        <p:spPr>
          <a:xfrm>
            <a:off x="3233804" y="5062835"/>
            <a:ext cx="1143000" cy="215444"/>
          </a:xfrm>
          <a:prstGeom prst="rect">
            <a:avLst/>
          </a:prstGeom>
          <a:noFill/>
        </p:spPr>
        <p:txBody>
          <a:bodyPr wrap="square" rtlCol="0">
            <a:spAutoFit/>
          </a:bodyPr>
          <a:lstStyle/>
          <a:p>
            <a:r>
              <a:rPr lang="en-GB" sz="800" dirty="0" smtClean="0">
                <a:solidFill>
                  <a:schemeClr val="bg1"/>
                </a:solidFill>
              </a:rPr>
              <a:t>Photo: Helen Haden</a:t>
            </a:r>
            <a:endParaRPr lang="en-GB" sz="800" dirty="0">
              <a:solidFill>
                <a:schemeClr val="bg1"/>
              </a:solidFill>
            </a:endParaRPr>
          </a:p>
        </p:txBody>
      </p:sp>
      <p:sp>
        <p:nvSpPr>
          <p:cNvPr id="9" name="TextBox 8"/>
          <p:cNvSpPr txBox="1"/>
          <p:nvPr/>
        </p:nvSpPr>
        <p:spPr>
          <a:xfrm>
            <a:off x="2100676" y="266125"/>
            <a:ext cx="5054600" cy="584775"/>
          </a:xfrm>
          <a:prstGeom prst="rect">
            <a:avLst/>
          </a:prstGeom>
          <a:noFill/>
        </p:spPr>
        <p:txBody>
          <a:bodyPr wrap="square" rtlCol="0">
            <a:spAutoFit/>
          </a:bodyPr>
          <a:lstStyle/>
          <a:p>
            <a:r>
              <a:rPr lang="en-GB" sz="3200" dirty="0" smtClean="0">
                <a:latin typeface="Comic Sans MS" charset="0"/>
                <a:ea typeface="Comic Sans MS" charset="0"/>
                <a:cs typeface="Comic Sans MS" charset="0"/>
              </a:rPr>
              <a:t>Fennec Fox Adaptations</a:t>
            </a:r>
            <a:endParaRPr lang="en-GB" sz="3200" dirty="0">
              <a:latin typeface="Comic Sans MS" charset="0"/>
              <a:ea typeface="Comic Sans MS" charset="0"/>
              <a:cs typeface="Comic Sans MS" charset="0"/>
            </a:endParaRPr>
          </a:p>
        </p:txBody>
      </p:sp>
      <p:sp>
        <p:nvSpPr>
          <p:cNvPr id="10" name="TextBox 9"/>
          <p:cNvSpPr txBox="1"/>
          <p:nvPr/>
        </p:nvSpPr>
        <p:spPr>
          <a:xfrm>
            <a:off x="6337300" y="1288871"/>
            <a:ext cx="2565400" cy="1477328"/>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Very large ears – their large surface area allows a lot of body heat to be lost to the air</a:t>
            </a:r>
            <a:endParaRPr lang="en-GB" dirty="0">
              <a:latin typeface="Comic Sans MS" charset="0"/>
              <a:ea typeface="Comic Sans MS" charset="0"/>
              <a:cs typeface="Comic Sans MS" charset="0"/>
            </a:endParaRPr>
          </a:p>
        </p:txBody>
      </p:sp>
      <p:sp>
        <p:nvSpPr>
          <p:cNvPr id="11" name="TextBox 10"/>
          <p:cNvSpPr txBox="1"/>
          <p:nvPr/>
        </p:nvSpPr>
        <p:spPr>
          <a:xfrm>
            <a:off x="228600" y="5605095"/>
            <a:ext cx="5788852" cy="923330"/>
          </a:xfrm>
          <a:prstGeom prst="rect">
            <a:avLst/>
          </a:prstGeom>
          <a:noFill/>
          <a:ln>
            <a:solidFill>
              <a:schemeClr val="accent1">
                <a:lumMod val="50000"/>
              </a:schemeClr>
            </a:solidFill>
          </a:ln>
        </p:spPr>
        <p:txBody>
          <a:bodyPr wrap="square" rtlCol="0">
            <a:spAutoFit/>
          </a:bodyPr>
          <a:lstStyle/>
          <a:p>
            <a:r>
              <a:rPr lang="en-GB" dirty="0">
                <a:latin typeface="Comic Sans MS" charset="0"/>
                <a:ea typeface="Comic Sans MS" charset="0"/>
                <a:cs typeface="Comic Sans MS" charset="0"/>
              </a:rPr>
              <a:t>Can survive without water for long periods of time as they get fluid from the food they eat.  Their kidneys are also adapted to restrict water loss</a:t>
            </a:r>
          </a:p>
        </p:txBody>
      </p:sp>
      <p:sp>
        <p:nvSpPr>
          <p:cNvPr id="13" name="TextBox 12"/>
          <p:cNvSpPr txBox="1"/>
          <p:nvPr/>
        </p:nvSpPr>
        <p:spPr>
          <a:xfrm>
            <a:off x="228600" y="2367002"/>
            <a:ext cx="2690052" cy="1477328"/>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Long, thick fur insulates them on cold nights and protects them from hot sun in the day</a:t>
            </a:r>
            <a:endParaRPr lang="en-GB" dirty="0">
              <a:latin typeface="Comic Sans MS" charset="0"/>
              <a:ea typeface="Comic Sans MS" charset="0"/>
              <a:cs typeface="Comic Sans MS" charset="0"/>
            </a:endParaRPr>
          </a:p>
        </p:txBody>
      </p:sp>
      <p:sp>
        <p:nvSpPr>
          <p:cNvPr id="14" name="TextBox 13"/>
          <p:cNvSpPr txBox="1"/>
          <p:nvPr/>
        </p:nvSpPr>
        <p:spPr>
          <a:xfrm>
            <a:off x="6337300" y="3308483"/>
            <a:ext cx="2565400" cy="1477328"/>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Sandy coloured fur helps reflect heat and gives excellent camouflage in the desert </a:t>
            </a:r>
            <a:endParaRPr lang="en-GB" dirty="0">
              <a:latin typeface="Comic Sans MS" charset="0"/>
              <a:ea typeface="Comic Sans MS" charset="0"/>
              <a:cs typeface="Comic Sans MS" charset="0"/>
            </a:endParaRPr>
          </a:p>
        </p:txBody>
      </p:sp>
      <p:sp>
        <p:nvSpPr>
          <p:cNvPr id="15" name="TextBox 14"/>
          <p:cNvSpPr txBox="1"/>
          <p:nvPr/>
        </p:nvSpPr>
        <p:spPr>
          <a:xfrm>
            <a:off x="228600" y="4263047"/>
            <a:ext cx="2690052" cy="923330"/>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Thick fur on soles of feet protects them from hot sand.  </a:t>
            </a:r>
            <a:endParaRPr lang="en-GB" dirty="0">
              <a:latin typeface="Comic Sans MS" charset="0"/>
              <a:ea typeface="Comic Sans MS" charset="0"/>
              <a:cs typeface="Comic Sans MS" charset="0"/>
            </a:endParaRPr>
          </a:p>
        </p:txBody>
      </p:sp>
      <p:sp>
        <p:nvSpPr>
          <p:cNvPr id="17" name="TextBox 16"/>
          <p:cNvSpPr txBox="1"/>
          <p:nvPr/>
        </p:nvSpPr>
        <p:spPr>
          <a:xfrm>
            <a:off x="228600" y="1285785"/>
            <a:ext cx="5788852" cy="646331"/>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Avoid the worst heat of the desert by living in burrows during the day and emerging at night</a:t>
            </a:r>
            <a:endParaRPr lang="en-GB" dirty="0">
              <a:latin typeface="Comic Sans MS" charset="0"/>
              <a:ea typeface="Comic Sans MS" charset="0"/>
              <a:cs typeface="Comic Sans MS" charset="0"/>
            </a:endParaRPr>
          </a:p>
        </p:txBody>
      </p:sp>
      <p:sp>
        <p:nvSpPr>
          <p:cNvPr id="6" name="TextBox 5"/>
          <p:cNvSpPr txBox="1"/>
          <p:nvPr/>
        </p:nvSpPr>
        <p:spPr>
          <a:xfrm>
            <a:off x="6337300" y="5328096"/>
            <a:ext cx="2565400" cy="1200329"/>
          </a:xfrm>
          <a:prstGeom prst="rect">
            <a:avLst/>
          </a:prstGeom>
          <a:noFill/>
          <a:ln>
            <a:solidFill>
              <a:schemeClr val="accent1">
                <a:lumMod val="50000"/>
              </a:schemeClr>
            </a:solidFill>
          </a:ln>
        </p:spPr>
        <p:txBody>
          <a:bodyPr wrap="square" rtlCol="0">
            <a:spAutoFit/>
          </a:bodyPr>
          <a:lstStyle/>
          <a:p>
            <a:r>
              <a:rPr lang="en-GB" dirty="0">
                <a:latin typeface="Comic Sans MS" charset="0"/>
                <a:ea typeface="Comic Sans MS" charset="0"/>
                <a:cs typeface="Comic Sans MS" charset="0"/>
              </a:rPr>
              <a:t>Their feet are also </a:t>
            </a:r>
            <a:r>
              <a:rPr lang="en-GB" dirty="0" smtClean="0">
                <a:latin typeface="Comic Sans MS" charset="0"/>
                <a:ea typeface="Comic Sans MS" charset="0"/>
                <a:cs typeface="Comic Sans MS" charset="0"/>
              </a:rPr>
              <a:t>effective shovels </a:t>
            </a:r>
            <a:r>
              <a:rPr lang="en-GB" dirty="0">
                <a:latin typeface="Comic Sans MS" charset="0"/>
                <a:ea typeface="Comic Sans MS" charset="0"/>
                <a:cs typeface="Comic Sans MS" charset="0"/>
              </a:rPr>
              <a:t>for digging their underground dens</a:t>
            </a:r>
            <a:endParaRPr lang="en-GB" dirty="0"/>
          </a:p>
        </p:txBody>
      </p:sp>
      <p:cxnSp>
        <p:nvCxnSpPr>
          <p:cNvPr id="16" name="Straight Connector 15"/>
          <p:cNvCxnSpPr>
            <a:stCxn id="13" idx="3"/>
          </p:cNvCxnSpPr>
          <p:nvPr/>
        </p:nvCxnSpPr>
        <p:spPr>
          <a:xfrm>
            <a:off x="2918652" y="3105666"/>
            <a:ext cx="1577148" cy="9414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5" idx="3"/>
          </p:cNvCxnSpPr>
          <p:nvPr/>
        </p:nvCxnSpPr>
        <p:spPr>
          <a:xfrm>
            <a:off x="2918652" y="4724712"/>
            <a:ext cx="1462848" cy="46166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0" idx="1"/>
          </p:cNvCxnSpPr>
          <p:nvPr/>
        </p:nvCxnSpPr>
        <p:spPr>
          <a:xfrm flipH="1">
            <a:off x="4775200" y="2027535"/>
            <a:ext cx="1562100" cy="5986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4" idx="1"/>
          </p:cNvCxnSpPr>
          <p:nvPr/>
        </p:nvCxnSpPr>
        <p:spPr>
          <a:xfrm flipH="1">
            <a:off x="5396326" y="4047147"/>
            <a:ext cx="9409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6" idx="1"/>
          </p:cNvCxnSpPr>
          <p:nvPr/>
        </p:nvCxnSpPr>
        <p:spPr>
          <a:xfrm flipH="1" flipV="1">
            <a:off x="4775200" y="5186377"/>
            <a:ext cx="1562100" cy="74188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61522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250"/>
          <a:stretch/>
        </p:blipFill>
        <p:spPr>
          <a:xfrm>
            <a:off x="-1904" y="1143255"/>
            <a:ext cx="9145904" cy="5714745"/>
          </a:xfrm>
          <a:prstGeom prst="rect">
            <a:avLst/>
          </a:prstGeom>
        </p:spPr>
      </p:pic>
      <p:sp>
        <p:nvSpPr>
          <p:cNvPr id="5" name="TextBox 4"/>
          <p:cNvSpPr txBox="1"/>
          <p:nvPr/>
        </p:nvSpPr>
        <p:spPr>
          <a:xfrm>
            <a:off x="157163" y="211140"/>
            <a:ext cx="8872538" cy="800219"/>
          </a:xfrm>
          <a:prstGeom prst="rect">
            <a:avLst/>
          </a:prstGeom>
          <a:noFill/>
        </p:spPr>
        <p:txBody>
          <a:bodyPr wrap="square" rtlCol="0">
            <a:spAutoFit/>
          </a:bodyPr>
          <a:lstStyle/>
          <a:p>
            <a:pPr algn="ctr"/>
            <a:r>
              <a:rPr lang="en-GB" sz="2300" dirty="0" smtClean="0">
                <a:latin typeface="Comic Sans MS" charset="0"/>
                <a:ea typeface="Comic Sans MS" charset="0"/>
                <a:cs typeface="Comic Sans MS" charset="0"/>
              </a:rPr>
              <a:t>The dorcas gazelle can go without drinking for its entire lifetime as it gets the moisture it needs from the plants it eats</a:t>
            </a:r>
            <a:endParaRPr lang="en-GB" sz="2300" dirty="0">
              <a:latin typeface="Comic Sans MS" charset="0"/>
              <a:ea typeface="Comic Sans MS" charset="0"/>
              <a:cs typeface="Comic Sans MS" charset="0"/>
            </a:endParaRPr>
          </a:p>
        </p:txBody>
      </p:sp>
    </p:spTree>
    <p:extLst>
      <p:ext uri="{BB962C8B-B14F-4D97-AF65-F5344CB8AC3E}">
        <p14:creationId xmlns:p14="http://schemas.microsoft.com/office/powerpoint/2010/main" val="11272224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170"/>
          <a:stretch/>
        </p:blipFill>
        <p:spPr>
          <a:xfrm>
            <a:off x="0" y="1257300"/>
            <a:ext cx="9144000" cy="5600700"/>
          </a:xfrm>
          <a:prstGeom prst="rect">
            <a:avLst/>
          </a:prstGeom>
        </p:spPr>
      </p:pic>
      <p:sp>
        <p:nvSpPr>
          <p:cNvPr id="6" name="TextBox 5"/>
          <p:cNvSpPr txBox="1"/>
          <p:nvPr/>
        </p:nvSpPr>
        <p:spPr>
          <a:xfrm>
            <a:off x="8029575" y="6443662"/>
            <a:ext cx="1114425" cy="230832"/>
          </a:xfrm>
          <a:prstGeom prst="rect">
            <a:avLst/>
          </a:prstGeom>
          <a:noFill/>
        </p:spPr>
        <p:txBody>
          <a:bodyPr wrap="square" rtlCol="0">
            <a:spAutoFit/>
          </a:bodyPr>
          <a:lstStyle/>
          <a:p>
            <a:r>
              <a:rPr lang="en-GB" sz="900" dirty="0" smtClean="0">
                <a:solidFill>
                  <a:schemeClr val="bg1"/>
                </a:solidFill>
              </a:rPr>
              <a:t>Photo: tgran</a:t>
            </a:r>
            <a:endParaRPr lang="en-GB" sz="900" dirty="0">
              <a:solidFill>
                <a:schemeClr val="bg1"/>
              </a:solidFill>
            </a:endParaRPr>
          </a:p>
        </p:txBody>
      </p:sp>
      <p:sp>
        <p:nvSpPr>
          <p:cNvPr id="7" name="TextBox 6"/>
          <p:cNvSpPr txBox="1"/>
          <p:nvPr/>
        </p:nvSpPr>
        <p:spPr>
          <a:xfrm>
            <a:off x="0" y="242797"/>
            <a:ext cx="9029700" cy="861774"/>
          </a:xfrm>
          <a:prstGeom prst="rect">
            <a:avLst/>
          </a:prstGeom>
          <a:noFill/>
        </p:spPr>
        <p:txBody>
          <a:bodyPr wrap="square" rtlCol="0">
            <a:spAutoFit/>
          </a:bodyPr>
          <a:lstStyle/>
          <a:p>
            <a:pPr algn="ctr"/>
            <a:r>
              <a:rPr lang="en-US" sz="2500" dirty="0">
                <a:latin typeface="Comic Sans MS" charset="0"/>
                <a:ea typeface="Comic Sans MS" charset="0"/>
                <a:cs typeface="Comic Sans MS" charset="0"/>
              </a:rPr>
              <a:t>Jerboas are nocturnal</a:t>
            </a:r>
            <a:r>
              <a:rPr lang="en-US" sz="2500" dirty="0" smtClean="0">
                <a:latin typeface="Comic Sans MS" charset="0"/>
                <a:ea typeface="Comic Sans MS" charset="0"/>
                <a:cs typeface="Comic Sans MS" charset="0"/>
              </a:rPr>
              <a:t>.</a:t>
            </a:r>
            <a:r>
              <a:rPr lang="en-US" sz="2500" dirty="0">
                <a:latin typeface="Comic Sans MS" charset="0"/>
                <a:ea typeface="Comic Sans MS" charset="0"/>
                <a:cs typeface="Comic Sans MS" charset="0"/>
              </a:rPr>
              <a:t> During the heat of the day they shelter in </a:t>
            </a:r>
            <a:r>
              <a:rPr lang="en-US" sz="2500" dirty="0" smtClean="0">
                <a:latin typeface="Comic Sans MS" charset="0"/>
                <a:ea typeface="Comic Sans MS" charset="0"/>
                <a:cs typeface="Comic Sans MS" charset="0"/>
              </a:rPr>
              <a:t>burrows</a:t>
            </a:r>
            <a:r>
              <a:rPr lang="en-US" sz="2500" dirty="0">
                <a:latin typeface="Comic Sans MS" charset="0"/>
                <a:ea typeface="Comic Sans MS" charset="0"/>
                <a:cs typeface="Comic Sans MS" charset="0"/>
              </a:rPr>
              <a:t> </a:t>
            </a:r>
            <a:r>
              <a:rPr lang="en-US" sz="2500" dirty="0" smtClean="0">
                <a:latin typeface="Comic Sans MS" charset="0"/>
                <a:ea typeface="Comic Sans MS" charset="0"/>
                <a:cs typeface="Comic Sans MS" charset="0"/>
              </a:rPr>
              <a:t>and leave them at night when it is cooler</a:t>
            </a:r>
            <a:endParaRPr lang="en-GB" sz="2500" dirty="0">
              <a:latin typeface="Comic Sans MS" charset="0"/>
              <a:ea typeface="Comic Sans MS" charset="0"/>
              <a:cs typeface="Comic Sans MS" charset="0"/>
            </a:endParaRPr>
          </a:p>
        </p:txBody>
      </p:sp>
    </p:spTree>
    <p:extLst>
      <p:ext uri="{BB962C8B-B14F-4D97-AF65-F5344CB8AC3E}">
        <p14:creationId xmlns:p14="http://schemas.microsoft.com/office/powerpoint/2010/main" val="317219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575" r="5102"/>
          <a:stretch/>
        </p:blipFill>
        <p:spPr>
          <a:xfrm>
            <a:off x="2600325" y="1981772"/>
            <a:ext cx="4314825" cy="2951605"/>
          </a:xfrm>
          <a:prstGeom prst="rect">
            <a:avLst/>
          </a:prstGeom>
        </p:spPr>
      </p:pic>
      <p:sp>
        <p:nvSpPr>
          <p:cNvPr id="5" name="TextBox 4"/>
          <p:cNvSpPr txBox="1"/>
          <p:nvPr/>
        </p:nvSpPr>
        <p:spPr>
          <a:xfrm>
            <a:off x="271463" y="5080814"/>
            <a:ext cx="2114550" cy="923330"/>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Short forearms and powerful hind legs for digging</a:t>
            </a:r>
            <a:endParaRPr lang="en-GB" dirty="0">
              <a:latin typeface="Comic Sans MS" charset="0"/>
              <a:ea typeface="Comic Sans MS" charset="0"/>
              <a:cs typeface="Comic Sans MS" charset="0"/>
            </a:endParaRPr>
          </a:p>
        </p:txBody>
      </p:sp>
      <p:sp>
        <p:nvSpPr>
          <p:cNvPr id="6" name="TextBox 5"/>
          <p:cNvSpPr txBox="1"/>
          <p:nvPr/>
        </p:nvSpPr>
        <p:spPr>
          <a:xfrm>
            <a:off x="271463" y="3509099"/>
            <a:ext cx="2028825" cy="923330"/>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Fold of skin that can close off nostrils to sand</a:t>
            </a:r>
            <a:endParaRPr lang="en-GB" dirty="0">
              <a:latin typeface="Comic Sans MS" charset="0"/>
              <a:ea typeface="Comic Sans MS" charset="0"/>
              <a:cs typeface="Comic Sans MS" charset="0"/>
            </a:endParaRPr>
          </a:p>
        </p:txBody>
      </p:sp>
      <p:sp>
        <p:nvSpPr>
          <p:cNvPr id="7" name="TextBox 6"/>
          <p:cNvSpPr txBox="1"/>
          <p:nvPr/>
        </p:nvSpPr>
        <p:spPr>
          <a:xfrm>
            <a:off x="271463" y="1658606"/>
            <a:ext cx="2114550" cy="1200329"/>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Special hairs to stop sand from getting in the ears</a:t>
            </a:r>
            <a:endParaRPr lang="en-GB" dirty="0">
              <a:latin typeface="Comic Sans MS" charset="0"/>
              <a:ea typeface="Comic Sans MS" charset="0"/>
              <a:cs typeface="Comic Sans MS" charset="0"/>
            </a:endParaRPr>
          </a:p>
        </p:txBody>
      </p:sp>
      <p:sp>
        <p:nvSpPr>
          <p:cNvPr id="8" name="TextBox 7"/>
          <p:cNvSpPr txBox="1"/>
          <p:nvPr/>
        </p:nvSpPr>
        <p:spPr>
          <a:xfrm>
            <a:off x="7129462" y="3363903"/>
            <a:ext cx="1728788" cy="1477328"/>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Long back legs for travelling quickly whilst using minimal energy</a:t>
            </a:r>
            <a:endParaRPr lang="en-GB" dirty="0">
              <a:latin typeface="Comic Sans MS" charset="0"/>
              <a:ea typeface="Comic Sans MS" charset="0"/>
              <a:cs typeface="Comic Sans MS" charset="0"/>
            </a:endParaRPr>
          </a:p>
        </p:txBody>
      </p:sp>
      <p:sp>
        <p:nvSpPr>
          <p:cNvPr id="9" name="TextBox 8"/>
          <p:cNvSpPr txBox="1"/>
          <p:nvPr/>
        </p:nvSpPr>
        <p:spPr>
          <a:xfrm>
            <a:off x="3025378" y="5357813"/>
            <a:ext cx="3500437" cy="646331"/>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Uses burrowing systems to escape extreme heat or cold</a:t>
            </a:r>
            <a:endParaRPr lang="en-GB" dirty="0">
              <a:latin typeface="Comic Sans MS" charset="0"/>
              <a:ea typeface="Comic Sans MS" charset="0"/>
              <a:cs typeface="Comic Sans MS" charset="0"/>
            </a:endParaRPr>
          </a:p>
        </p:txBody>
      </p:sp>
      <p:sp>
        <p:nvSpPr>
          <p:cNvPr id="10" name="TextBox 9"/>
          <p:cNvSpPr txBox="1"/>
          <p:nvPr/>
        </p:nvSpPr>
        <p:spPr>
          <a:xfrm>
            <a:off x="7129462" y="1658606"/>
            <a:ext cx="1728788" cy="1477328"/>
          </a:xfrm>
          <a:prstGeom prst="rect">
            <a:avLst/>
          </a:prstGeom>
          <a:noFill/>
          <a:ln>
            <a:solidFill>
              <a:schemeClr val="accent1">
                <a:lumMod val="50000"/>
              </a:schemeClr>
            </a:solidFill>
          </a:ln>
        </p:spPr>
        <p:txBody>
          <a:bodyPr wrap="square" rtlCol="0">
            <a:spAutoFit/>
          </a:bodyPr>
          <a:lstStyle/>
          <a:p>
            <a:r>
              <a:rPr lang="en-GB" dirty="0" smtClean="0">
                <a:latin typeface="Comic Sans MS" charset="0"/>
                <a:ea typeface="Comic Sans MS" charset="0"/>
                <a:cs typeface="Comic Sans MS" charset="0"/>
              </a:rPr>
              <a:t>Can get all the water it needs from the vegetation ad insects it eats</a:t>
            </a:r>
            <a:endParaRPr lang="en-GB" dirty="0">
              <a:latin typeface="Comic Sans MS" charset="0"/>
              <a:ea typeface="Comic Sans MS" charset="0"/>
              <a:cs typeface="Comic Sans MS" charset="0"/>
            </a:endParaRPr>
          </a:p>
        </p:txBody>
      </p:sp>
      <p:sp>
        <p:nvSpPr>
          <p:cNvPr id="11" name="TextBox 10"/>
          <p:cNvSpPr txBox="1"/>
          <p:nvPr/>
        </p:nvSpPr>
        <p:spPr>
          <a:xfrm>
            <a:off x="1578769" y="435194"/>
            <a:ext cx="6472237" cy="830997"/>
          </a:xfrm>
          <a:prstGeom prst="rect">
            <a:avLst/>
          </a:prstGeom>
          <a:noFill/>
        </p:spPr>
        <p:txBody>
          <a:bodyPr wrap="square" rtlCol="0">
            <a:spAutoFit/>
          </a:bodyPr>
          <a:lstStyle/>
          <a:p>
            <a:r>
              <a:rPr lang="en-GB" sz="4800" dirty="0" smtClean="0">
                <a:latin typeface="Comic Sans MS" charset="0"/>
                <a:ea typeface="Comic Sans MS" charset="0"/>
                <a:cs typeface="Comic Sans MS" charset="0"/>
              </a:rPr>
              <a:t>Jerboa Adaptations</a:t>
            </a:r>
            <a:endParaRPr lang="en-GB" sz="4800" dirty="0">
              <a:latin typeface="Comic Sans MS" charset="0"/>
              <a:ea typeface="Comic Sans MS" charset="0"/>
              <a:cs typeface="Comic Sans MS" charset="0"/>
            </a:endParaRPr>
          </a:p>
        </p:txBody>
      </p:sp>
      <p:cxnSp>
        <p:nvCxnSpPr>
          <p:cNvPr id="13" name="Straight Connector 12"/>
          <p:cNvCxnSpPr>
            <a:stCxn id="7" idx="3"/>
          </p:cNvCxnSpPr>
          <p:nvPr/>
        </p:nvCxnSpPr>
        <p:spPr>
          <a:xfrm>
            <a:off x="2386013" y="2258771"/>
            <a:ext cx="428625" cy="355842"/>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6" idx="3"/>
          </p:cNvCxnSpPr>
          <p:nvPr/>
        </p:nvCxnSpPr>
        <p:spPr>
          <a:xfrm flipV="1">
            <a:off x="2300288" y="3657600"/>
            <a:ext cx="514350" cy="313164"/>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5" idx="3"/>
          </p:cNvCxnSpPr>
          <p:nvPr/>
        </p:nvCxnSpPr>
        <p:spPr>
          <a:xfrm flipV="1">
            <a:off x="2386013" y="4269681"/>
            <a:ext cx="1067991" cy="1272798"/>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5" idx="3"/>
          </p:cNvCxnSpPr>
          <p:nvPr/>
        </p:nvCxnSpPr>
        <p:spPr>
          <a:xfrm flipV="1">
            <a:off x="2386013" y="3889390"/>
            <a:ext cx="678656" cy="1653089"/>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129462" y="5069201"/>
            <a:ext cx="1728788" cy="923330"/>
          </a:xfrm>
          <a:prstGeom prst="rect">
            <a:avLst/>
          </a:prstGeom>
          <a:noFill/>
          <a:ln>
            <a:solidFill>
              <a:schemeClr val="accent1">
                <a:lumMod val="50000"/>
              </a:schemeClr>
            </a:solidFill>
          </a:ln>
        </p:spPr>
        <p:txBody>
          <a:bodyPr wrap="square" rtlCol="0">
            <a:spAutoFit/>
          </a:bodyPr>
          <a:lstStyle/>
          <a:p>
            <a:r>
              <a:rPr lang="en-US" dirty="0">
                <a:latin typeface="Comic Sans MS" charset="0"/>
                <a:ea typeface="Comic Sans MS" charset="0"/>
                <a:cs typeface="Comic Sans MS" charset="0"/>
              </a:rPr>
              <a:t>When </a:t>
            </a:r>
            <a:r>
              <a:rPr lang="en-US" dirty="0" smtClean="0">
                <a:latin typeface="Comic Sans MS" charset="0"/>
                <a:ea typeface="Comic Sans MS" charset="0"/>
                <a:cs typeface="Comic Sans MS" charset="0"/>
              </a:rPr>
              <a:t>chased can </a:t>
            </a:r>
            <a:r>
              <a:rPr lang="en-US" dirty="0">
                <a:latin typeface="Comic Sans MS" charset="0"/>
                <a:ea typeface="Comic Sans MS" charset="0"/>
                <a:cs typeface="Comic Sans MS" charset="0"/>
              </a:rPr>
              <a:t>run at up to 24 </a:t>
            </a:r>
            <a:r>
              <a:rPr lang="en-US" dirty="0" smtClean="0">
                <a:latin typeface="Comic Sans MS" charset="0"/>
                <a:ea typeface="Comic Sans MS" charset="0"/>
                <a:cs typeface="Comic Sans MS" charset="0"/>
              </a:rPr>
              <a:t>km/hour</a:t>
            </a:r>
            <a:endParaRPr lang="en-US" dirty="0">
              <a:latin typeface="Comic Sans MS" charset="0"/>
              <a:ea typeface="Comic Sans MS" charset="0"/>
              <a:cs typeface="Comic Sans MS" charset="0"/>
            </a:endParaRPr>
          </a:p>
        </p:txBody>
      </p:sp>
      <p:cxnSp>
        <p:nvCxnSpPr>
          <p:cNvPr id="15" name="Straight Connector 14"/>
          <p:cNvCxnSpPr>
            <a:stCxn id="8" idx="1"/>
          </p:cNvCxnSpPr>
          <p:nvPr/>
        </p:nvCxnSpPr>
        <p:spPr>
          <a:xfrm flipH="1">
            <a:off x="4314825" y="4102567"/>
            <a:ext cx="2814637" cy="167114"/>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64851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
            <a:ext cx="9144000" cy="6926580"/>
          </a:xfrm>
          <a:prstGeom prst="rect">
            <a:avLst/>
          </a:prstGeom>
        </p:spPr>
      </p:pic>
      <p:sp>
        <p:nvSpPr>
          <p:cNvPr id="5" name="TextBox 4"/>
          <p:cNvSpPr txBox="1"/>
          <p:nvPr/>
        </p:nvSpPr>
        <p:spPr>
          <a:xfrm>
            <a:off x="271463" y="157163"/>
            <a:ext cx="8715375" cy="954107"/>
          </a:xfrm>
          <a:prstGeom prst="rect">
            <a:avLst/>
          </a:prstGeom>
          <a:noFill/>
        </p:spPr>
        <p:txBody>
          <a:bodyPr wrap="square" rtlCol="0">
            <a:spAutoFit/>
          </a:bodyPr>
          <a:lstStyle/>
          <a:p>
            <a:pPr algn="ctr"/>
            <a:r>
              <a:rPr lang="en-GB" sz="2800" dirty="0" smtClean="0">
                <a:solidFill>
                  <a:schemeClr val="bg1"/>
                </a:solidFill>
                <a:latin typeface="Comic Sans MS" charset="0"/>
                <a:ea typeface="Comic Sans MS" charset="0"/>
                <a:cs typeface="Comic Sans MS" charset="0"/>
              </a:rPr>
              <a:t>The monitor lizard’s perfectly adapted skin allows it to withstand the scorching heat of the Sahara</a:t>
            </a:r>
            <a:endParaRPr lang="en-GB" sz="28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4172831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1137" y="158858"/>
            <a:ext cx="8772525"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The unique sideways movement of the horned desert viper helps it move across the sands quickly and effectively</a:t>
            </a:r>
            <a:endParaRPr lang="en-GB" sz="2400" dirty="0">
              <a:latin typeface="Comic Sans MS" charset="0"/>
              <a:ea typeface="Comic Sans MS" charset="0"/>
              <a:cs typeface="Comic Sans MS"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8811" b="7664"/>
          <a:stretch/>
        </p:blipFill>
        <p:spPr>
          <a:xfrm>
            <a:off x="0" y="1185863"/>
            <a:ext cx="9144000" cy="5672137"/>
          </a:xfrm>
          <a:prstGeom prst="rect">
            <a:avLst/>
          </a:prstGeom>
        </p:spPr>
      </p:pic>
      <p:sp>
        <p:nvSpPr>
          <p:cNvPr id="8" name="TextBox 7"/>
          <p:cNvSpPr txBox="1"/>
          <p:nvPr/>
        </p:nvSpPr>
        <p:spPr>
          <a:xfrm>
            <a:off x="7172324" y="6429374"/>
            <a:ext cx="1811337" cy="230832"/>
          </a:xfrm>
          <a:prstGeom prst="rect">
            <a:avLst/>
          </a:prstGeom>
          <a:noFill/>
        </p:spPr>
        <p:txBody>
          <a:bodyPr wrap="square" rtlCol="0">
            <a:spAutoFit/>
          </a:bodyPr>
          <a:lstStyle/>
          <a:p>
            <a:r>
              <a:rPr lang="en-GB" sz="900" dirty="0" smtClean="0"/>
              <a:t>Photo: Josh More</a:t>
            </a:r>
            <a:endParaRPr lang="en-GB" sz="900" dirty="0"/>
          </a:p>
        </p:txBody>
      </p:sp>
    </p:spTree>
    <p:extLst>
      <p:ext uri="{BB962C8B-B14F-4D97-AF65-F5344CB8AC3E}">
        <p14:creationId xmlns:p14="http://schemas.microsoft.com/office/powerpoint/2010/main" val="13393700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568" r="8128"/>
          <a:stretch/>
        </p:blipFill>
        <p:spPr>
          <a:xfrm>
            <a:off x="-1" y="3446"/>
            <a:ext cx="9144001" cy="6854554"/>
          </a:xfrm>
        </p:spPr>
      </p:pic>
      <p:sp>
        <p:nvSpPr>
          <p:cNvPr id="2" name="Title 1"/>
          <p:cNvSpPr>
            <a:spLocks noGrp="1"/>
          </p:cNvSpPr>
          <p:nvPr>
            <p:ph type="title"/>
          </p:nvPr>
        </p:nvSpPr>
        <p:spPr>
          <a:xfrm>
            <a:off x="328613" y="274638"/>
            <a:ext cx="8486775" cy="1143000"/>
          </a:xfrm>
        </p:spPr>
        <p:txBody>
          <a:bodyPr>
            <a:noAutofit/>
          </a:bodyPr>
          <a:lstStyle/>
          <a:p>
            <a:r>
              <a:rPr lang="en-GB" sz="4800" dirty="0" smtClean="0">
                <a:solidFill>
                  <a:schemeClr val="bg1"/>
                </a:solidFill>
                <a:latin typeface="Comic Sans MS" charset="0"/>
                <a:ea typeface="Comic Sans MS" charset="0"/>
                <a:cs typeface="Comic Sans MS" charset="0"/>
              </a:rPr>
              <a:t>HOW ARE HUMANS AFFECTING THE SAHARA?</a:t>
            </a:r>
            <a:endParaRPr lang="en-GB" sz="4800" dirty="0">
              <a:solidFill>
                <a:schemeClr val="bg1"/>
              </a:solidFill>
              <a:latin typeface="Comic Sans MS" charset="0"/>
              <a:ea typeface="Comic Sans MS" charset="0"/>
              <a:cs typeface="Comic Sans MS" charset="0"/>
            </a:endParaRPr>
          </a:p>
        </p:txBody>
      </p:sp>
      <p:sp>
        <p:nvSpPr>
          <p:cNvPr id="5" name="TextBox 4"/>
          <p:cNvSpPr txBox="1"/>
          <p:nvPr/>
        </p:nvSpPr>
        <p:spPr>
          <a:xfrm>
            <a:off x="7400925" y="6500813"/>
            <a:ext cx="1028700" cy="230832"/>
          </a:xfrm>
          <a:prstGeom prst="rect">
            <a:avLst/>
          </a:prstGeom>
          <a:noFill/>
        </p:spPr>
        <p:txBody>
          <a:bodyPr wrap="square" rtlCol="0">
            <a:spAutoFit/>
          </a:bodyPr>
          <a:lstStyle/>
          <a:p>
            <a:r>
              <a:rPr lang="en-GB" sz="900" dirty="0" smtClean="0"/>
              <a:t>Photo: Cait</a:t>
            </a:r>
            <a:endParaRPr lang="en-GB" sz="900" dirty="0"/>
          </a:p>
        </p:txBody>
      </p:sp>
    </p:spTree>
    <p:extLst>
      <p:ext uri="{BB962C8B-B14F-4D97-AF65-F5344CB8AC3E}">
        <p14:creationId xmlns:p14="http://schemas.microsoft.com/office/powerpoint/2010/main" val="13639334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21" r="7609"/>
          <a:stretch/>
        </p:blipFill>
        <p:spPr>
          <a:xfrm>
            <a:off x="0" y="1573488"/>
            <a:ext cx="9144000" cy="4771622"/>
          </a:xfrm>
          <a:prstGeom prst="rect">
            <a:avLst/>
          </a:prstGeom>
        </p:spPr>
      </p:pic>
      <p:sp>
        <p:nvSpPr>
          <p:cNvPr id="5" name="TextBox 4"/>
          <p:cNvSpPr txBox="1"/>
          <p:nvPr/>
        </p:nvSpPr>
        <p:spPr>
          <a:xfrm>
            <a:off x="542925" y="144559"/>
            <a:ext cx="8058150" cy="1200329"/>
          </a:xfrm>
          <a:prstGeom prst="rect">
            <a:avLst/>
          </a:prstGeom>
          <a:noFill/>
        </p:spPr>
        <p:txBody>
          <a:bodyPr wrap="square" rtlCol="0">
            <a:spAutoFit/>
          </a:bodyPr>
          <a:lstStyle/>
          <a:p>
            <a:pPr algn="ctr"/>
            <a:r>
              <a:rPr lang="en-GB" sz="3600" dirty="0" smtClean="0">
                <a:latin typeface="Comic Sans MS" charset="0"/>
                <a:ea typeface="Comic Sans MS" charset="0"/>
                <a:cs typeface="Comic Sans MS" charset="0"/>
              </a:rPr>
              <a:t>The Sahel is a semi-arid region</a:t>
            </a:r>
          </a:p>
          <a:p>
            <a:pPr algn="ctr"/>
            <a:r>
              <a:rPr lang="en-GB" sz="3600" dirty="0" smtClean="0">
                <a:latin typeface="Comic Sans MS" charset="0"/>
                <a:ea typeface="Comic Sans MS" charset="0"/>
                <a:cs typeface="Comic Sans MS" charset="0"/>
              </a:rPr>
              <a:t> just to the south of the Sahara</a:t>
            </a:r>
            <a:endParaRPr lang="en-GB" sz="3600" dirty="0">
              <a:latin typeface="Comic Sans MS" charset="0"/>
              <a:ea typeface="Comic Sans MS" charset="0"/>
              <a:cs typeface="Comic Sans MS" charset="0"/>
            </a:endParaRPr>
          </a:p>
        </p:txBody>
      </p:sp>
    </p:spTree>
    <p:extLst>
      <p:ext uri="{BB962C8B-B14F-4D97-AF65-F5344CB8AC3E}">
        <p14:creationId xmlns:p14="http://schemas.microsoft.com/office/powerpoint/2010/main" val="1367073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840"/>
          <a:stretch/>
        </p:blipFill>
        <p:spPr>
          <a:xfrm>
            <a:off x="0" y="1314450"/>
            <a:ext cx="9144000" cy="5543550"/>
          </a:xfrm>
          <a:prstGeom prst="rect">
            <a:avLst/>
          </a:prstGeom>
        </p:spPr>
      </p:pic>
      <p:sp>
        <p:nvSpPr>
          <p:cNvPr id="5" name="TextBox 4"/>
          <p:cNvSpPr txBox="1"/>
          <p:nvPr/>
        </p:nvSpPr>
        <p:spPr>
          <a:xfrm>
            <a:off x="342899" y="6457950"/>
            <a:ext cx="1343025" cy="230832"/>
          </a:xfrm>
          <a:prstGeom prst="rect">
            <a:avLst/>
          </a:prstGeom>
          <a:noFill/>
        </p:spPr>
        <p:txBody>
          <a:bodyPr wrap="square" rtlCol="0">
            <a:spAutoFit/>
          </a:bodyPr>
          <a:lstStyle/>
          <a:p>
            <a:r>
              <a:rPr lang="en-GB" sz="900" dirty="0" smtClean="0">
                <a:solidFill>
                  <a:schemeClr val="bg1"/>
                </a:solidFill>
              </a:rPr>
              <a:t>Photo: Ammar Hassan</a:t>
            </a:r>
            <a:endParaRPr lang="en-GB" sz="900" dirty="0">
              <a:solidFill>
                <a:schemeClr val="bg1"/>
              </a:solidFill>
            </a:endParaRPr>
          </a:p>
        </p:txBody>
      </p:sp>
      <p:sp>
        <p:nvSpPr>
          <p:cNvPr id="2" name="TextBox 1"/>
          <p:cNvSpPr txBox="1"/>
          <p:nvPr/>
        </p:nvSpPr>
        <p:spPr>
          <a:xfrm>
            <a:off x="342899" y="201992"/>
            <a:ext cx="8458202" cy="830997"/>
          </a:xfrm>
          <a:prstGeom prst="rect">
            <a:avLst/>
          </a:prstGeom>
          <a:noFill/>
        </p:spPr>
        <p:txBody>
          <a:bodyPr wrap="square" rtlCol="0">
            <a:spAutoFit/>
          </a:bodyPr>
          <a:lstStyle/>
          <a:p>
            <a:pPr algn="ctr"/>
            <a:r>
              <a:rPr lang="en-US" sz="2400" dirty="0">
                <a:latin typeface="Comic Sans MS" charset="0"/>
                <a:ea typeface="Comic Sans MS" charset="0"/>
                <a:cs typeface="Comic Sans MS" charset="0"/>
              </a:rPr>
              <a:t>Desertification is the process that sees a relatively dry area of </a:t>
            </a:r>
            <a:r>
              <a:rPr lang="en-US" sz="2400" dirty="0" smtClean="0">
                <a:latin typeface="Comic Sans MS" charset="0"/>
                <a:ea typeface="Comic Sans MS" charset="0"/>
                <a:cs typeface="Comic Sans MS" charset="0"/>
              </a:rPr>
              <a:t>land, like the Sahel, become </a:t>
            </a:r>
            <a:r>
              <a:rPr lang="en-US" sz="2400" dirty="0">
                <a:latin typeface="Comic Sans MS" charset="0"/>
                <a:ea typeface="Comic Sans MS" charset="0"/>
                <a:cs typeface="Comic Sans MS" charset="0"/>
              </a:rPr>
              <a:t>increasingly </a:t>
            </a:r>
            <a:r>
              <a:rPr lang="en-US" sz="2400" dirty="0" smtClean="0">
                <a:latin typeface="Comic Sans MS" charset="0"/>
                <a:ea typeface="Comic Sans MS" charset="0"/>
                <a:cs typeface="Comic Sans MS" charset="0"/>
              </a:rPr>
              <a:t>arid. </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68325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809"/>
          <a:stretch/>
        </p:blipFill>
        <p:spPr>
          <a:xfrm>
            <a:off x="0" y="961772"/>
            <a:ext cx="9144000" cy="5753209"/>
          </a:xfrm>
          <a:prstGeom prst="rect">
            <a:avLst/>
          </a:prstGeom>
        </p:spPr>
      </p:pic>
      <p:sp>
        <p:nvSpPr>
          <p:cNvPr id="7" name="TextBox 6"/>
          <p:cNvSpPr txBox="1"/>
          <p:nvPr/>
        </p:nvSpPr>
        <p:spPr>
          <a:xfrm>
            <a:off x="0" y="265469"/>
            <a:ext cx="9144000" cy="800219"/>
          </a:xfrm>
          <a:prstGeom prst="rect">
            <a:avLst/>
          </a:prstGeom>
          <a:noFill/>
        </p:spPr>
        <p:txBody>
          <a:bodyPr wrap="square" rtlCol="0">
            <a:spAutoFit/>
          </a:bodyPr>
          <a:lstStyle/>
          <a:p>
            <a:pPr algn="ctr"/>
            <a:r>
              <a:rPr lang="en-GB" sz="2700" dirty="0">
                <a:latin typeface="Comic Sans MS" charset="0"/>
                <a:ea typeface="Comic Sans MS" charset="0"/>
                <a:cs typeface="Comic Sans MS" charset="0"/>
              </a:rPr>
              <a:t>MAP SHOWING TYPICAL GLOBAL TEMPERATURES</a:t>
            </a:r>
          </a:p>
          <a:p>
            <a:endParaRPr lang="en-GB" dirty="0"/>
          </a:p>
        </p:txBody>
      </p:sp>
      <p:sp>
        <p:nvSpPr>
          <p:cNvPr id="8" name="TextBox 7"/>
          <p:cNvSpPr txBox="1"/>
          <p:nvPr/>
        </p:nvSpPr>
        <p:spPr>
          <a:xfrm>
            <a:off x="5810865" y="5678130"/>
            <a:ext cx="3333135" cy="276999"/>
          </a:xfrm>
          <a:prstGeom prst="rect">
            <a:avLst/>
          </a:prstGeom>
          <a:noFill/>
        </p:spPr>
        <p:txBody>
          <a:bodyPr wrap="square" rtlCol="0">
            <a:spAutoFit/>
          </a:bodyPr>
          <a:lstStyle/>
          <a:p>
            <a:r>
              <a:rPr lang="en-GB" sz="1200" dirty="0" smtClean="0">
                <a:latin typeface="Comic Sans MS" charset="0"/>
                <a:ea typeface="Comic Sans MS" charset="0"/>
                <a:cs typeface="Comic Sans MS" charset="0"/>
              </a:rPr>
              <a:t>Note: shading and lines are approximate</a:t>
            </a:r>
            <a:endParaRPr lang="en-GB" sz="1200" dirty="0">
              <a:latin typeface="Comic Sans MS" charset="0"/>
              <a:ea typeface="Comic Sans MS" charset="0"/>
              <a:cs typeface="Comic Sans MS" charset="0"/>
            </a:endParaRPr>
          </a:p>
        </p:txBody>
      </p:sp>
      <p:sp>
        <p:nvSpPr>
          <p:cNvPr id="9" name="TextBox 8"/>
          <p:cNvSpPr txBox="1"/>
          <p:nvPr/>
        </p:nvSpPr>
        <p:spPr>
          <a:xfrm>
            <a:off x="958645" y="6135329"/>
            <a:ext cx="427703" cy="57965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4399990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3673"/>
          <a:stretch/>
        </p:blipFill>
        <p:spPr>
          <a:xfrm>
            <a:off x="1" y="1698378"/>
            <a:ext cx="9143999" cy="4798308"/>
          </a:xfrm>
          <a:prstGeom prst="rect">
            <a:avLst/>
          </a:prstGeom>
        </p:spPr>
      </p:pic>
      <p:sp>
        <p:nvSpPr>
          <p:cNvPr id="5" name="TextBox 4"/>
          <p:cNvSpPr txBox="1"/>
          <p:nvPr/>
        </p:nvSpPr>
        <p:spPr>
          <a:xfrm>
            <a:off x="442913" y="142874"/>
            <a:ext cx="8243888" cy="1938992"/>
          </a:xfrm>
          <a:prstGeom prst="rect">
            <a:avLst/>
          </a:prstGeom>
          <a:noFill/>
        </p:spPr>
        <p:txBody>
          <a:bodyPr wrap="square" rtlCol="0">
            <a:spAutoFit/>
          </a:bodyPr>
          <a:lstStyle/>
          <a:p>
            <a:pPr algn="ctr"/>
            <a:r>
              <a:rPr lang="en-US" sz="2400" dirty="0">
                <a:latin typeface="Comic Sans MS" charset="0"/>
                <a:ea typeface="Comic Sans MS" charset="0"/>
                <a:cs typeface="Comic Sans MS" charset="0"/>
              </a:rPr>
              <a:t>Some statistics show that since 1900, the Sahara has expanded by 250 km to the south, </a:t>
            </a:r>
            <a:r>
              <a:rPr lang="en-GB" sz="2400" dirty="0" smtClean="0">
                <a:latin typeface="Comic Sans MS" charset="0"/>
                <a:ea typeface="Comic Sans MS" charset="0"/>
                <a:cs typeface="Comic Sans MS" charset="0"/>
              </a:rPr>
              <a:t>along a 6,000 km long front</a:t>
            </a:r>
            <a:r>
              <a:rPr lang="en-GB" sz="2400" dirty="0" smtClean="0">
                <a:latin typeface="Comic Sans MS" charset="0"/>
                <a:ea typeface="Comic Sans MS" charset="0"/>
                <a:cs typeface="Comic Sans MS" charset="0"/>
              </a:rPr>
              <a:t>.  Aroun</a:t>
            </a:r>
            <a:r>
              <a:rPr lang="en-GB" sz="2400" dirty="0" smtClean="0">
                <a:latin typeface="Comic Sans MS" charset="0"/>
                <a:ea typeface="Comic Sans MS" charset="0"/>
                <a:cs typeface="Comic Sans MS" charset="0"/>
              </a:rPr>
              <a:t>d one third of this is thought to be due to climate change.</a:t>
            </a:r>
            <a:endParaRPr lang="en-GB" sz="2400" dirty="0">
              <a:latin typeface="Comic Sans MS" charset="0"/>
              <a:ea typeface="Comic Sans MS" charset="0"/>
              <a:cs typeface="Comic Sans MS" charset="0"/>
            </a:endParaRPr>
          </a:p>
          <a:p>
            <a:endParaRPr lang="en-GB" sz="2400" dirty="0"/>
          </a:p>
        </p:txBody>
      </p:sp>
    </p:spTree>
    <p:extLst>
      <p:ext uri="{BB962C8B-B14F-4D97-AF65-F5344CB8AC3E}">
        <p14:creationId xmlns:p14="http://schemas.microsoft.com/office/powerpoint/2010/main" val="86337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946"/>
          <a:stretch/>
        </p:blipFill>
        <p:spPr>
          <a:xfrm>
            <a:off x="0" y="999678"/>
            <a:ext cx="9144000" cy="5858322"/>
          </a:xfrm>
          <a:prstGeom prst="rect">
            <a:avLst/>
          </a:prstGeom>
        </p:spPr>
      </p:pic>
      <p:sp>
        <p:nvSpPr>
          <p:cNvPr id="5" name="TextBox 4"/>
          <p:cNvSpPr txBox="1"/>
          <p:nvPr/>
        </p:nvSpPr>
        <p:spPr>
          <a:xfrm>
            <a:off x="7486649" y="6486526"/>
            <a:ext cx="1657351" cy="230832"/>
          </a:xfrm>
          <a:prstGeom prst="rect">
            <a:avLst/>
          </a:prstGeom>
          <a:noFill/>
        </p:spPr>
        <p:txBody>
          <a:bodyPr wrap="square" rtlCol="0">
            <a:spAutoFit/>
          </a:bodyPr>
          <a:lstStyle/>
          <a:p>
            <a:r>
              <a:rPr lang="en-GB" sz="900" dirty="0" smtClean="0">
                <a:solidFill>
                  <a:schemeClr val="bg1"/>
                </a:solidFill>
              </a:rPr>
              <a:t>Photo: Oxfam International</a:t>
            </a:r>
            <a:endParaRPr lang="en-GB" sz="900" dirty="0">
              <a:solidFill>
                <a:schemeClr val="bg1"/>
              </a:solidFill>
            </a:endParaRPr>
          </a:p>
        </p:txBody>
      </p:sp>
      <p:sp>
        <p:nvSpPr>
          <p:cNvPr id="6" name="TextBox 5"/>
          <p:cNvSpPr txBox="1"/>
          <p:nvPr/>
        </p:nvSpPr>
        <p:spPr>
          <a:xfrm>
            <a:off x="121443" y="21399"/>
            <a:ext cx="8901114" cy="892552"/>
          </a:xfrm>
          <a:prstGeom prst="rect">
            <a:avLst/>
          </a:prstGeom>
          <a:noFill/>
        </p:spPr>
        <p:txBody>
          <a:bodyPr wrap="square" rtlCol="0">
            <a:spAutoFit/>
          </a:bodyPr>
          <a:lstStyle/>
          <a:p>
            <a:pPr algn="ctr"/>
            <a:r>
              <a:rPr lang="en-GB" sz="2600" dirty="0" smtClean="0">
                <a:latin typeface="Comic Sans MS" charset="0"/>
                <a:ea typeface="Comic Sans MS" charset="0"/>
                <a:cs typeface="Comic Sans MS" charset="0"/>
              </a:rPr>
              <a:t>Over cultivating the land means it doesn’t have a chance to recover and all the nutrients in the soil are used up</a:t>
            </a:r>
            <a:endParaRPr lang="en-GB" sz="2600" dirty="0">
              <a:latin typeface="Comic Sans MS" charset="0"/>
              <a:ea typeface="Comic Sans MS" charset="0"/>
              <a:cs typeface="Comic Sans MS" charset="0"/>
            </a:endParaRPr>
          </a:p>
        </p:txBody>
      </p:sp>
    </p:spTree>
    <p:extLst>
      <p:ext uri="{BB962C8B-B14F-4D97-AF65-F5344CB8AC3E}">
        <p14:creationId xmlns:p14="http://schemas.microsoft.com/office/powerpoint/2010/main" val="7346385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647"/>
          <a:stretch/>
        </p:blipFill>
        <p:spPr>
          <a:xfrm>
            <a:off x="0" y="1469380"/>
            <a:ext cx="9144000" cy="5388620"/>
          </a:xfrm>
          <a:prstGeom prst="rect">
            <a:avLst/>
          </a:prstGeom>
        </p:spPr>
      </p:pic>
      <p:sp>
        <p:nvSpPr>
          <p:cNvPr id="5" name="TextBox 4"/>
          <p:cNvSpPr txBox="1"/>
          <p:nvPr/>
        </p:nvSpPr>
        <p:spPr>
          <a:xfrm>
            <a:off x="7029450" y="6415088"/>
            <a:ext cx="1700213" cy="230832"/>
          </a:xfrm>
          <a:prstGeom prst="rect">
            <a:avLst/>
          </a:prstGeom>
          <a:noFill/>
        </p:spPr>
        <p:txBody>
          <a:bodyPr wrap="square" rtlCol="0">
            <a:spAutoFit/>
          </a:bodyPr>
          <a:lstStyle/>
          <a:p>
            <a:r>
              <a:rPr lang="en-GB" sz="900" dirty="0" smtClean="0">
                <a:solidFill>
                  <a:schemeClr val="bg1"/>
                </a:solidFill>
              </a:rPr>
              <a:t>Photo: Oxfam International</a:t>
            </a:r>
            <a:endParaRPr lang="en-GB" sz="900" dirty="0">
              <a:solidFill>
                <a:schemeClr val="bg1"/>
              </a:solidFill>
            </a:endParaRPr>
          </a:p>
        </p:txBody>
      </p:sp>
      <p:sp>
        <p:nvSpPr>
          <p:cNvPr id="6" name="TextBox 5"/>
          <p:cNvSpPr txBox="1"/>
          <p:nvPr/>
        </p:nvSpPr>
        <p:spPr>
          <a:xfrm>
            <a:off x="185738" y="59203"/>
            <a:ext cx="8772525" cy="1661993"/>
          </a:xfrm>
          <a:prstGeom prst="rect">
            <a:avLst/>
          </a:prstGeom>
          <a:noFill/>
        </p:spPr>
        <p:txBody>
          <a:bodyPr wrap="square" rtlCol="0">
            <a:spAutoFit/>
          </a:bodyPr>
          <a:lstStyle/>
          <a:p>
            <a:pPr algn="ctr"/>
            <a:r>
              <a:rPr lang="en-GB" sz="2600" dirty="0" smtClean="0">
                <a:latin typeface="Comic Sans MS" charset="0"/>
                <a:ea typeface="Comic Sans MS" charset="0"/>
                <a:cs typeface="Comic Sans MS" charset="0"/>
              </a:rPr>
              <a:t>This land has been overgrazed - the animals have eaten all the vegetation, leaving the bare soil open to erosion. Now this </a:t>
            </a:r>
            <a:r>
              <a:rPr lang="en-GB" sz="2600" dirty="0">
                <a:latin typeface="Comic Sans MS" charset="0"/>
                <a:ea typeface="Comic Sans MS" charset="0"/>
                <a:cs typeface="Comic Sans MS" charset="0"/>
              </a:rPr>
              <a:t>herder cannot find any pasture for his cows. </a:t>
            </a:r>
            <a:endParaRPr lang="en-GB" sz="2600" dirty="0" smtClean="0">
              <a:latin typeface="Comic Sans MS" charset="0"/>
              <a:ea typeface="Comic Sans MS" charset="0"/>
              <a:cs typeface="Comic Sans MS" charset="0"/>
            </a:endParaRPr>
          </a:p>
          <a:p>
            <a:pPr algn="ctr"/>
            <a:r>
              <a:rPr lang="en-GB" sz="2400" dirty="0" smtClean="0">
                <a:latin typeface="Comic Sans MS" charset="0"/>
                <a:ea typeface="Comic Sans MS" charset="0"/>
                <a:cs typeface="Comic Sans MS" charset="0"/>
              </a:rPr>
              <a:t> </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456938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14325" y="271463"/>
            <a:ext cx="8543925" cy="1077218"/>
          </a:xfrm>
          <a:prstGeom prst="rect">
            <a:avLst/>
          </a:prstGeom>
          <a:noFill/>
        </p:spPr>
        <p:txBody>
          <a:bodyPr wrap="square" rtlCol="0">
            <a:spAutoFit/>
          </a:bodyPr>
          <a:lstStyle/>
          <a:p>
            <a:pPr algn="ctr"/>
            <a:r>
              <a:rPr lang="en-GB" sz="3200" dirty="0" smtClean="0">
                <a:solidFill>
                  <a:schemeClr val="bg1"/>
                </a:solidFill>
                <a:latin typeface="Comic Sans MS" charset="0"/>
                <a:ea typeface="Comic Sans MS" charset="0"/>
                <a:cs typeface="Comic Sans MS" charset="0"/>
              </a:rPr>
              <a:t>Cutting down trees for fuel and shelter leaves the soil open to erosion</a:t>
            </a:r>
            <a:endParaRPr lang="en-GB" sz="32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495084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4962" y="303213"/>
            <a:ext cx="3600451" cy="2954337"/>
          </a:xfrm>
        </p:spPr>
        <p:txBody>
          <a:bodyPr>
            <a:noAutofit/>
          </a:bodyPr>
          <a:lstStyle/>
          <a:p>
            <a:r>
              <a:rPr lang="en-US" sz="2800" dirty="0">
                <a:latin typeface="Comic Sans MS" charset="0"/>
                <a:ea typeface="Comic Sans MS" charset="0"/>
                <a:cs typeface="Comic Sans MS" charset="0"/>
              </a:rPr>
              <a:t>The Sahel’s population growth rate is among the world’s </a:t>
            </a:r>
            <a:r>
              <a:rPr lang="en-US" sz="2800" dirty="0" smtClean="0">
                <a:latin typeface="Comic Sans MS" charset="0"/>
                <a:ea typeface="Comic Sans MS" charset="0"/>
                <a:cs typeface="Comic Sans MS" charset="0"/>
              </a:rPr>
              <a:t>highest, so there is more and more demand for food and fuel</a:t>
            </a:r>
            <a:endParaRPr lang="en-GB" sz="2800" dirty="0">
              <a:latin typeface="Comic Sans MS" charset="0"/>
              <a:ea typeface="Comic Sans MS" charset="0"/>
              <a:cs typeface="Comic Sans MS"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146476" cy="6861968"/>
          </a:xfrm>
        </p:spPr>
      </p:pic>
      <p:sp>
        <p:nvSpPr>
          <p:cNvPr id="5" name="TextBox 4"/>
          <p:cNvSpPr txBox="1"/>
          <p:nvPr/>
        </p:nvSpPr>
        <p:spPr>
          <a:xfrm>
            <a:off x="3100389" y="6572250"/>
            <a:ext cx="2046088" cy="215444"/>
          </a:xfrm>
          <a:prstGeom prst="rect">
            <a:avLst/>
          </a:prstGeom>
          <a:noFill/>
        </p:spPr>
        <p:txBody>
          <a:bodyPr wrap="square" rtlCol="0">
            <a:spAutoFit/>
          </a:bodyPr>
          <a:lstStyle/>
          <a:p>
            <a:r>
              <a:rPr lang="en-GB" sz="800" dirty="0" smtClean="0">
                <a:solidFill>
                  <a:schemeClr val="bg1"/>
                </a:solidFill>
              </a:rPr>
              <a:t>Photo: European Commission DG ECHO</a:t>
            </a:r>
            <a:endParaRPr lang="en-GB" sz="800" dirty="0">
              <a:solidFill>
                <a:schemeClr val="bg1"/>
              </a:solidFill>
            </a:endParaRPr>
          </a:p>
        </p:txBody>
      </p:sp>
    </p:spTree>
    <p:extLst>
      <p:ext uri="{BB962C8B-B14F-4D97-AF65-F5344CB8AC3E}">
        <p14:creationId xmlns:p14="http://schemas.microsoft.com/office/powerpoint/2010/main" val="18861716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8" y="1718965"/>
            <a:ext cx="9144000" cy="5139035"/>
          </a:xfrm>
          <a:prstGeom prst="rect">
            <a:avLst/>
          </a:prstGeom>
        </p:spPr>
      </p:pic>
      <p:sp>
        <p:nvSpPr>
          <p:cNvPr id="7" name="TextBox 6"/>
          <p:cNvSpPr txBox="1"/>
          <p:nvPr/>
        </p:nvSpPr>
        <p:spPr>
          <a:xfrm>
            <a:off x="7584733" y="6445686"/>
            <a:ext cx="1669774" cy="230832"/>
          </a:xfrm>
          <a:prstGeom prst="rect">
            <a:avLst/>
          </a:prstGeom>
          <a:noFill/>
        </p:spPr>
        <p:txBody>
          <a:bodyPr wrap="square" rtlCol="0">
            <a:spAutoFit/>
          </a:bodyPr>
          <a:lstStyle/>
          <a:p>
            <a:r>
              <a:rPr lang="en-US" sz="900" dirty="0" smtClean="0">
                <a:solidFill>
                  <a:schemeClr val="bg1"/>
                </a:solidFill>
              </a:rPr>
              <a:t>Photo: Darren Flinders: </a:t>
            </a:r>
            <a:endParaRPr lang="en-US" sz="900" dirty="0">
              <a:solidFill>
                <a:schemeClr val="bg1"/>
              </a:solidFill>
            </a:endParaRPr>
          </a:p>
        </p:txBody>
      </p:sp>
      <p:sp>
        <p:nvSpPr>
          <p:cNvPr id="2" name="TextBox 1"/>
          <p:cNvSpPr txBox="1"/>
          <p:nvPr/>
        </p:nvSpPr>
        <p:spPr>
          <a:xfrm>
            <a:off x="-25435" y="389910"/>
            <a:ext cx="9156717" cy="892552"/>
          </a:xfrm>
          <a:prstGeom prst="rect">
            <a:avLst/>
          </a:prstGeom>
          <a:noFill/>
        </p:spPr>
        <p:txBody>
          <a:bodyPr wrap="square" rtlCol="0">
            <a:spAutoFit/>
          </a:bodyPr>
          <a:lstStyle/>
          <a:p>
            <a:pPr algn="ctr"/>
            <a:r>
              <a:rPr lang="en-US" sz="2600" dirty="0">
                <a:latin typeface="Comic Sans MS" charset="0"/>
                <a:ea typeface="Comic Sans MS" charset="0"/>
                <a:cs typeface="Comic Sans MS" charset="0"/>
              </a:rPr>
              <a:t>Humans are increasing the amount of greenhouse gas in the atmosphere by activities such as burning fossil </a:t>
            </a:r>
            <a:r>
              <a:rPr lang="en-US" sz="2600" dirty="0" smtClean="0">
                <a:latin typeface="Comic Sans MS" charset="0"/>
                <a:ea typeface="Comic Sans MS" charset="0"/>
                <a:cs typeface="Comic Sans MS" charset="0"/>
              </a:rPr>
              <a:t>fuels  </a:t>
            </a:r>
            <a:endParaRPr lang="en-GB" sz="2600" dirty="0">
              <a:latin typeface="Comic Sans MS" charset="0"/>
              <a:ea typeface="Comic Sans MS" charset="0"/>
              <a:cs typeface="Comic Sans MS" charset="0"/>
            </a:endParaRPr>
          </a:p>
        </p:txBody>
      </p:sp>
    </p:spTree>
    <p:extLst>
      <p:ext uri="{BB962C8B-B14F-4D97-AF65-F5344CB8AC3E}">
        <p14:creationId xmlns:p14="http://schemas.microsoft.com/office/powerpoint/2010/main" val="10561088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1930"/>
            <a:ext cx="9144000" cy="5706070"/>
          </a:xfrm>
        </p:spPr>
      </p:pic>
      <p:sp>
        <p:nvSpPr>
          <p:cNvPr id="5" name="TextBox 4"/>
          <p:cNvSpPr txBox="1"/>
          <p:nvPr/>
        </p:nvSpPr>
        <p:spPr>
          <a:xfrm>
            <a:off x="8001000" y="6457950"/>
            <a:ext cx="1371600" cy="230832"/>
          </a:xfrm>
          <a:prstGeom prst="rect">
            <a:avLst/>
          </a:prstGeom>
          <a:noFill/>
        </p:spPr>
        <p:txBody>
          <a:bodyPr wrap="square" rtlCol="0">
            <a:spAutoFit/>
          </a:bodyPr>
          <a:lstStyle/>
          <a:p>
            <a:r>
              <a:rPr lang="en-GB" sz="900" dirty="0" smtClean="0">
                <a:solidFill>
                  <a:schemeClr val="bg1"/>
                </a:solidFill>
              </a:rPr>
              <a:t>CIFOR</a:t>
            </a:r>
            <a:endParaRPr lang="en-GB" sz="900" dirty="0">
              <a:solidFill>
                <a:schemeClr val="bg1"/>
              </a:solidFill>
            </a:endParaRPr>
          </a:p>
        </p:txBody>
      </p:sp>
      <p:sp>
        <p:nvSpPr>
          <p:cNvPr id="6" name="TextBox 5"/>
          <p:cNvSpPr txBox="1"/>
          <p:nvPr/>
        </p:nvSpPr>
        <p:spPr>
          <a:xfrm>
            <a:off x="185738" y="114299"/>
            <a:ext cx="8758237" cy="954107"/>
          </a:xfrm>
          <a:prstGeom prst="rect">
            <a:avLst/>
          </a:prstGeom>
          <a:noFill/>
        </p:spPr>
        <p:txBody>
          <a:bodyPr wrap="square" rtlCol="0">
            <a:spAutoFit/>
          </a:bodyPr>
          <a:lstStyle/>
          <a:p>
            <a:pPr algn="ctr"/>
            <a:r>
              <a:rPr lang="en-US" sz="2800" dirty="0">
                <a:latin typeface="Comic Sans MS" charset="0"/>
                <a:ea typeface="Comic Sans MS" charset="0"/>
                <a:cs typeface="Comic Sans MS" charset="0"/>
              </a:rPr>
              <a:t>Many scientists believe </a:t>
            </a:r>
            <a:r>
              <a:rPr lang="en-US" sz="2800" dirty="0" smtClean="0">
                <a:latin typeface="Comic Sans MS" charset="0"/>
                <a:ea typeface="Comic Sans MS" charset="0"/>
                <a:cs typeface="Comic Sans MS" charset="0"/>
              </a:rPr>
              <a:t>global warming </a:t>
            </a:r>
            <a:r>
              <a:rPr lang="en-US" sz="2800" dirty="0">
                <a:latin typeface="Comic Sans MS" charset="0"/>
                <a:ea typeface="Comic Sans MS" charset="0"/>
                <a:cs typeface="Comic Sans MS" charset="0"/>
              </a:rPr>
              <a:t>will result in increased rates of desertification </a:t>
            </a:r>
            <a:r>
              <a:rPr lang="en-US" sz="2800" dirty="0" smtClean="0">
                <a:latin typeface="Comic Sans MS" charset="0"/>
                <a:ea typeface="Comic Sans MS" charset="0"/>
                <a:cs typeface="Comic Sans MS" charset="0"/>
              </a:rPr>
              <a:t>in the Sahel</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827185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359"/>
          <a:stretch/>
        </p:blipFill>
        <p:spPr>
          <a:xfrm>
            <a:off x="0" y="1085850"/>
            <a:ext cx="9144000" cy="5772150"/>
          </a:xfrm>
          <a:prstGeom prst="rect">
            <a:avLst/>
          </a:prstGeom>
        </p:spPr>
      </p:pic>
      <p:sp>
        <p:nvSpPr>
          <p:cNvPr id="5" name="TextBox 4"/>
          <p:cNvSpPr txBox="1"/>
          <p:nvPr/>
        </p:nvSpPr>
        <p:spPr>
          <a:xfrm>
            <a:off x="6343650" y="6500813"/>
            <a:ext cx="1914525" cy="230832"/>
          </a:xfrm>
          <a:prstGeom prst="rect">
            <a:avLst/>
          </a:prstGeom>
          <a:noFill/>
        </p:spPr>
        <p:txBody>
          <a:bodyPr wrap="square" rtlCol="0">
            <a:spAutoFit/>
          </a:bodyPr>
          <a:lstStyle/>
          <a:p>
            <a:r>
              <a:rPr lang="en-GB" sz="900" dirty="0" smtClean="0">
                <a:solidFill>
                  <a:schemeClr val="bg1"/>
                </a:solidFill>
              </a:rPr>
              <a:t>Photo: Oxfam International</a:t>
            </a:r>
            <a:endParaRPr lang="en-GB" sz="900" dirty="0">
              <a:solidFill>
                <a:schemeClr val="bg1"/>
              </a:solidFill>
            </a:endParaRPr>
          </a:p>
        </p:txBody>
      </p:sp>
      <p:sp>
        <p:nvSpPr>
          <p:cNvPr id="6" name="TextBox 5"/>
          <p:cNvSpPr txBox="1"/>
          <p:nvPr/>
        </p:nvSpPr>
        <p:spPr>
          <a:xfrm>
            <a:off x="228600" y="57148"/>
            <a:ext cx="8615363"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Low rainfall and over-cultivation of the land has led to failed crops and poor harvests in the Sahel</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4365644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7581" cy="6858000"/>
          </a:xfrm>
          <a:prstGeom prst="rect">
            <a:avLst/>
          </a:prstGeom>
        </p:spPr>
      </p:pic>
      <p:sp>
        <p:nvSpPr>
          <p:cNvPr id="5" name="TextBox 4"/>
          <p:cNvSpPr txBox="1"/>
          <p:nvPr/>
        </p:nvSpPr>
        <p:spPr>
          <a:xfrm>
            <a:off x="4800601" y="671512"/>
            <a:ext cx="4171950" cy="2246769"/>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Many families in the Sahel region do not have enough food and suffer from high malnutrition</a:t>
            </a:r>
            <a:endParaRPr lang="en-GB" sz="2800" dirty="0">
              <a:latin typeface="Comic Sans MS" charset="0"/>
              <a:ea typeface="Comic Sans MS" charset="0"/>
              <a:cs typeface="Comic Sans MS" charset="0"/>
            </a:endParaRPr>
          </a:p>
        </p:txBody>
      </p:sp>
      <p:sp>
        <p:nvSpPr>
          <p:cNvPr id="6" name="TextBox 5"/>
          <p:cNvSpPr txBox="1"/>
          <p:nvPr/>
        </p:nvSpPr>
        <p:spPr>
          <a:xfrm>
            <a:off x="2500312" y="6429375"/>
            <a:ext cx="1571625" cy="215444"/>
          </a:xfrm>
          <a:prstGeom prst="rect">
            <a:avLst/>
          </a:prstGeom>
          <a:noFill/>
        </p:spPr>
        <p:txBody>
          <a:bodyPr wrap="square" rtlCol="0">
            <a:spAutoFit/>
          </a:bodyPr>
          <a:lstStyle/>
          <a:p>
            <a:r>
              <a:rPr lang="en-GB" sz="800" dirty="0" smtClean="0">
                <a:solidFill>
                  <a:schemeClr val="bg1"/>
                </a:solidFill>
              </a:rPr>
              <a:t>European Commission DG ECHO</a:t>
            </a:r>
            <a:endParaRPr lang="en-GB" sz="800" dirty="0">
              <a:solidFill>
                <a:schemeClr val="bg1"/>
              </a:solidFill>
            </a:endParaRPr>
          </a:p>
        </p:txBody>
      </p:sp>
    </p:spTree>
    <p:extLst>
      <p:ext uri="{BB962C8B-B14F-4D97-AF65-F5344CB8AC3E}">
        <p14:creationId xmlns:p14="http://schemas.microsoft.com/office/powerpoint/2010/main" val="18796193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274638"/>
            <a:ext cx="8615363" cy="1143000"/>
          </a:xfrm>
        </p:spPr>
        <p:txBody>
          <a:bodyPr>
            <a:noAutofit/>
          </a:bodyPr>
          <a:lstStyle/>
          <a:p>
            <a:r>
              <a:rPr lang="en-US" sz="3200" dirty="0">
                <a:latin typeface="Comic Sans MS" charset="0"/>
                <a:ea typeface="Comic Sans MS" charset="0"/>
                <a:cs typeface="Comic Sans MS" charset="0"/>
              </a:rPr>
              <a:t>In </a:t>
            </a:r>
            <a:r>
              <a:rPr lang="en-US" sz="3200" dirty="0" smtClean="0">
                <a:latin typeface="Comic Sans MS" charset="0"/>
                <a:ea typeface="Comic Sans MS" charset="0"/>
                <a:cs typeface="Comic Sans MS" charset="0"/>
              </a:rPr>
              <a:t>2019, over 33 </a:t>
            </a:r>
            <a:r>
              <a:rPr lang="en-US" sz="3200" dirty="0">
                <a:latin typeface="Comic Sans MS" charset="0"/>
                <a:ea typeface="Comic Sans MS" charset="0"/>
                <a:cs typeface="Comic Sans MS" charset="0"/>
              </a:rPr>
              <a:t>million people </a:t>
            </a:r>
            <a:r>
              <a:rPr lang="en-US" sz="3200" smtClean="0">
                <a:latin typeface="Comic Sans MS" charset="0"/>
                <a:ea typeface="Comic Sans MS" charset="0"/>
                <a:cs typeface="Comic Sans MS" charset="0"/>
              </a:rPr>
              <a:t>are classified as ’food insecure’.</a:t>
            </a:r>
            <a:endParaRPr lang="en-GB" sz="3200" dirty="0">
              <a:latin typeface="Comic Sans MS" charset="0"/>
              <a:ea typeface="Comic Sans MS" charset="0"/>
              <a:cs typeface="Comic Sans MS"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5" name="TextBox 4"/>
          <p:cNvSpPr txBox="1"/>
          <p:nvPr/>
        </p:nvSpPr>
        <p:spPr>
          <a:xfrm>
            <a:off x="7643813" y="6472238"/>
            <a:ext cx="1014412" cy="230832"/>
          </a:xfrm>
          <a:prstGeom prst="rect">
            <a:avLst/>
          </a:prstGeom>
          <a:noFill/>
        </p:spPr>
        <p:txBody>
          <a:bodyPr wrap="square" rtlCol="0">
            <a:spAutoFit/>
          </a:bodyPr>
          <a:lstStyle/>
          <a:p>
            <a:r>
              <a:rPr lang="en-GB" sz="900" dirty="0" smtClean="0">
                <a:solidFill>
                  <a:schemeClr val="bg1"/>
                </a:solidFill>
              </a:rPr>
              <a:t>Photo: LM TP</a:t>
            </a:r>
            <a:endParaRPr lang="en-GB" sz="900" dirty="0">
              <a:solidFill>
                <a:schemeClr val="bg1"/>
              </a:solidFill>
            </a:endParaRPr>
          </a:p>
        </p:txBody>
      </p:sp>
    </p:spTree>
    <p:extLst>
      <p:ext uri="{BB962C8B-B14F-4D97-AF65-F5344CB8AC3E}">
        <p14:creationId xmlns:p14="http://schemas.microsoft.com/office/powerpoint/2010/main" val="13980238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876" t="5116"/>
          <a:stretch/>
        </p:blipFill>
        <p:spPr>
          <a:xfrm>
            <a:off x="1" y="9180"/>
            <a:ext cx="9143999" cy="6848820"/>
          </a:xfrm>
        </p:spPr>
      </p:pic>
      <p:sp>
        <p:nvSpPr>
          <p:cNvPr id="5" name="TextBox 4"/>
          <p:cNvSpPr txBox="1"/>
          <p:nvPr/>
        </p:nvSpPr>
        <p:spPr>
          <a:xfrm>
            <a:off x="265470" y="6603239"/>
            <a:ext cx="1209368" cy="230832"/>
          </a:xfrm>
          <a:prstGeom prst="rect">
            <a:avLst/>
          </a:prstGeom>
          <a:noFill/>
        </p:spPr>
        <p:txBody>
          <a:bodyPr wrap="square" rtlCol="0">
            <a:spAutoFit/>
          </a:bodyPr>
          <a:lstStyle/>
          <a:p>
            <a:r>
              <a:rPr lang="en-GB" sz="900" dirty="0" smtClean="0">
                <a:solidFill>
                  <a:schemeClr val="bg1"/>
                </a:solidFill>
              </a:rPr>
              <a:t>Photo: Henri Bergius</a:t>
            </a:r>
            <a:endParaRPr lang="en-GB" sz="900" dirty="0">
              <a:solidFill>
                <a:schemeClr val="bg1"/>
              </a:solidFill>
            </a:endParaRPr>
          </a:p>
        </p:txBody>
      </p:sp>
      <p:sp>
        <p:nvSpPr>
          <p:cNvPr id="6" name="TextBox 5"/>
          <p:cNvSpPr txBox="1"/>
          <p:nvPr/>
        </p:nvSpPr>
        <p:spPr>
          <a:xfrm>
            <a:off x="1" y="274638"/>
            <a:ext cx="9143999" cy="707886"/>
          </a:xfrm>
          <a:prstGeom prst="rect">
            <a:avLst/>
          </a:prstGeom>
          <a:noFill/>
        </p:spPr>
        <p:txBody>
          <a:bodyPr wrap="square" rtlCol="0">
            <a:spAutoFit/>
          </a:bodyPr>
          <a:lstStyle/>
          <a:p>
            <a:pPr algn="ctr"/>
            <a:r>
              <a:rPr lang="en-GB" sz="2000" b="1" dirty="0" smtClean="0">
                <a:solidFill>
                  <a:schemeClr val="bg1"/>
                </a:solidFill>
                <a:latin typeface="Comic Sans MS" charset="0"/>
                <a:ea typeface="Comic Sans MS" charset="0"/>
                <a:cs typeface="Comic Sans MS" charset="0"/>
              </a:rPr>
              <a:t>The Equator is an imaginary line around the Earth.  Everywhere on the Equator is equally distant from the North Pole and the South Pole</a:t>
            </a:r>
            <a:endParaRPr lang="en-GB" sz="2000" b="1"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12770636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6644"/>
          <a:stretch/>
        </p:blipFill>
        <p:spPr>
          <a:xfrm>
            <a:off x="0" y="1171575"/>
            <a:ext cx="9144000" cy="5689600"/>
          </a:xfrm>
        </p:spPr>
      </p:pic>
      <p:sp>
        <p:nvSpPr>
          <p:cNvPr id="6" name="TextBox 5"/>
          <p:cNvSpPr txBox="1"/>
          <p:nvPr/>
        </p:nvSpPr>
        <p:spPr>
          <a:xfrm>
            <a:off x="6572249" y="6400800"/>
            <a:ext cx="2314575" cy="230832"/>
          </a:xfrm>
          <a:prstGeom prst="rect">
            <a:avLst/>
          </a:prstGeom>
          <a:noFill/>
        </p:spPr>
        <p:txBody>
          <a:bodyPr wrap="square" rtlCol="0">
            <a:spAutoFit/>
          </a:bodyPr>
          <a:lstStyle/>
          <a:p>
            <a:r>
              <a:rPr lang="en-GB" sz="900" dirty="0" smtClean="0">
                <a:solidFill>
                  <a:schemeClr val="bg1"/>
                </a:solidFill>
              </a:rPr>
              <a:t>Photo: World Bank Photo Collection</a:t>
            </a:r>
            <a:endParaRPr lang="en-GB" sz="900" dirty="0">
              <a:solidFill>
                <a:schemeClr val="bg1"/>
              </a:solidFill>
            </a:endParaRPr>
          </a:p>
        </p:txBody>
      </p:sp>
      <p:sp>
        <p:nvSpPr>
          <p:cNvPr id="7" name="TextBox 6"/>
          <p:cNvSpPr txBox="1"/>
          <p:nvPr/>
        </p:nvSpPr>
        <p:spPr>
          <a:xfrm>
            <a:off x="685800" y="142875"/>
            <a:ext cx="7729538"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Terracing the hills to retain topsoil, nutrients and water has resulted in better soil and harvests</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5465549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28613" y="6457950"/>
            <a:ext cx="1785937" cy="230832"/>
          </a:xfrm>
          <a:prstGeom prst="rect">
            <a:avLst/>
          </a:prstGeom>
          <a:noFill/>
        </p:spPr>
        <p:txBody>
          <a:bodyPr wrap="square" rtlCol="0">
            <a:spAutoFit/>
          </a:bodyPr>
          <a:lstStyle/>
          <a:p>
            <a:r>
              <a:rPr lang="en-GB" sz="900" dirty="0" smtClean="0">
                <a:solidFill>
                  <a:schemeClr val="bg1"/>
                </a:solidFill>
              </a:rPr>
              <a:t>Photo: Pencils for Kids</a:t>
            </a:r>
            <a:endParaRPr lang="en-GB" sz="900" dirty="0">
              <a:solidFill>
                <a:schemeClr val="bg1"/>
              </a:solidFill>
            </a:endParaRPr>
          </a:p>
        </p:txBody>
      </p:sp>
      <p:sp>
        <p:nvSpPr>
          <p:cNvPr id="6" name="TextBox 5"/>
          <p:cNvSpPr txBox="1"/>
          <p:nvPr/>
        </p:nvSpPr>
        <p:spPr>
          <a:xfrm>
            <a:off x="328613" y="71433"/>
            <a:ext cx="8643937" cy="1384995"/>
          </a:xfrm>
          <a:prstGeom prst="rect">
            <a:avLst/>
          </a:prstGeom>
          <a:noFill/>
        </p:spPr>
        <p:txBody>
          <a:bodyPr wrap="square" rtlCol="0">
            <a:spAutoFit/>
          </a:bodyPr>
          <a:lstStyle/>
          <a:p>
            <a:pPr algn="ctr"/>
            <a:r>
              <a:rPr lang="en-US" sz="2800" dirty="0">
                <a:latin typeface="Comic Sans MS" charset="0"/>
                <a:ea typeface="Comic Sans MS" charset="0"/>
                <a:cs typeface="Comic Sans MS" charset="0"/>
              </a:rPr>
              <a:t>The Great Green </a:t>
            </a:r>
            <a:r>
              <a:rPr lang="en-US" sz="2800" dirty="0" smtClean="0">
                <a:latin typeface="Comic Sans MS" charset="0"/>
                <a:ea typeface="Comic Sans MS" charset="0"/>
                <a:cs typeface="Comic Sans MS" charset="0"/>
              </a:rPr>
              <a:t>Wall is a project </a:t>
            </a:r>
            <a:r>
              <a:rPr lang="en-US" sz="2800" dirty="0">
                <a:latin typeface="Comic Sans MS" charset="0"/>
                <a:ea typeface="Comic Sans MS" charset="0"/>
                <a:cs typeface="Comic Sans MS" charset="0"/>
              </a:rPr>
              <a:t>which aims to grow an 8,000km </a:t>
            </a:r>
            <a:r>
              <a:rPr lang="en-US" sz="2800" dirty="0" smtClean="0">
                <a:latin typeface="Comic Sans MS" charset="0"/>
                <a:ea typeface="Comic Sans MS" charset="0"/>
                <a:cs typeface="Comic Sans MS" charset="0"/>
              </a:rPr>
              <a:t>‘wall’ of trees along </a:t>
            </a:r>
            <a:r>
              <a:rPr lang="en-US" sz="2800" dirty="0">
                <a:latin typeface="Comic Sans MS" charset="0"/>
                <a:ea typeface="Comic Sans MS" charset="0"/>
                <a:cs typeface="Comic Sans MS" charset="0"/>
              </a:rPr>
              <a:t>the edges of the </a:t>
            </a:r>
            <a:r>
              <a:rPr lang="en-US" sz="2800" dirty="0" smtClean="0">
                <a:latin typeface="Comic Sans MS" charset="0"/>
                <a:ea typeface="Comic Sans MS" charset="0"/>
                <a:cs typeface="Comic Sans MS" charset="0"/>
              </a:rPr>
              <a:t>Sahara to try and stop desertification</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762791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485061" cy="6858000"/>
          </a:xfrm>
        </p:spPr>
      </p:pic>
      <p:sp>
        <p:nvSpPr>
          <p:cNvPr id="5" name="TextBox 4"/>
          <p:cNvSpPr txBox="1"/>
          <p:nvPr/>
        </p:nvSpPr>
        <p:spPr>
          <a:xfrm>
            <a:off x="2614612" y="6642556"/>
            <a:ext cx="1928813" cy="215444"/>
          </a:xfrm>
          <a:prstGeom prst="rect">
            <a:avLst/>
          </a:prstGeom>
          <a:noFill/>
        </p:spPr>
        <p:txBody>
          <a:bodyPr wrap="square" rtlCol="0">
            <a:spAutoFit/>
          </a:bodyPr>
          <a:lstStyle/>
          <a:p>
            <a:r>
              <a:rPr lang="en-GB" sz="800" dirty="0" smtClean="0">
                <a:solidFill>
                  <a:schemeClr val="bg1"/>
                </a:solidFill>
              </a:rPr>
              <a:t>Photo: Jill/Blue Moonbeam Studio</a:t>
            </a:r>
            <a:endParaRPr lang="en-GB" sz="800" dirty="0">
              <a:solidFill>
                <a:schemeClr val="bg1"/>
              </a:solidFill>
            </a:endParaRPr>
          </a:p>
        </p:txBody>
      </p:sp>
      <p:sp>
        <p:nvSpPr>
          <p:cNvPr id="6" name="TextBox 5"/>
          <p:cNvSpPr txBox="1"/>
          <p:nvPr/>
        </p:nvSpPr>
        <p:spPr>
          <a:xfrm>
            <a:off x="5815013" y="357188"/>
            <a:ext cx="3128962" cy="2677656"/>
          </a:xfrm>
          <a:prstGeom prst="rect">
            <a:avLst/>
          </a:prstGeom>
          <a:noFill/>
        </p:spPr>
        <p:txBody>
          <a:bodyPr wrap="square" rtlCol="0">
            <a:spAutoFit/>
          </a:bodyPr>
          <a:lstStyle/>
          <a:p>
            <a:r>
              <a:rPr lang="en-GB" sz="2400" dirty="0" smtClean="0">
                <a:latin typeface="Comic Sans MS" charset="0"/>
                <a:ea typeface="Comic Sans MS" charset="0"/>
                <a:cs typeface="Comic Sans MS" charset="0"/>
              </a:rPr>
              <a:t>Tourists visit the Sahara for many reasons – the peace, the breath-taking landscape, the history and culture of this unique region</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9132228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29513" y="6600825"/>
            <a:ext cx="1428750" cy="215444"/>
          </a:xfrm>
          <a:prstGeom prst="rect">
            <a:avLst/>
          </a:prstGeom>
          <a:noFill/>
        </p:spPr>
        <p:txBody>
          <a:bodyPr wrap="square" rtlCol="0">
            <a:spAutoFit/>
          </a:bodyPr>
          <a:lstStyle/>
          <a:p>
            <a:endParaRPr lang="en-GB" sz="800" dirty="0"/>
          </a:p>
        </p:txBody>
      </p:sp>
      <p:sp>
        <p:nvSpPr>
          <p:cNvPr id="7" name="TextBox 6"/>
          <p:cNvSpPr txBox="1"/>
          <p:nvPr/>
        </p:nvSpPr>
        <p:spPr>
          <a:xfrm>
            <a:off x="0" y="142875"/>
            <a:ext cx="9143999" cy="523220"/>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Off road vehicles harm the fragile desert ecosystem </a:t>
            </a:r>
            <a:endParaRPr lang="en-GB" sz="2800" dirty="0">
              <a:latin typeface="Comic Sans MS" charset="0"/>
              <a:ea typeface="Comic Sans MS" charset="0"/>
              <a:cs typeface="Comic Sans MS" charset="0"/>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25855"/>
            <a:ext cx="9143998" cy="6074652"/>
          </a:xfrm>
        </p:spPr>
      </p:pic>
    </p:spTree>
    <p:extLst>
      <p:ext uri="{BB962C8B-B14F-4D97-AF65-F5344CB8AC3E}">
        <p14:creationId xmlns:p14="http://schemas.microsoft.com/office/powerpoint/2010/main" val="11568854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1133"/>
          <a:stretch/>
        </p:blipFill>
        <p:spPr>
          <a:xfrm>
            <a:off x="0" y="0"/>
            <a:ext cx="9144000" cy="6858000"/>
          </a:xfrm>
          <a:prstGeom prst="rect">
            <a:avLst/>
          </a:prstGeom>
        </p:spPr>
      </p:pic>
      <p:sp>
        <p:nvSpPr>
          <p:cNvPr id="5" name="TextBox 4"/>
          <p:cNvSpPr txBox="1"/>
          <p:nvPr/>
        </p:nvSpPr>
        <p:spPr>
          <a:xfrm>
            <a:off x="457200" y="131758"/>
            <a:ext cx="8329613" cy="954107"/>
          </a:xfrm>
          <a:prstGeom prst="rect">
            <a:avLst/>
          </a:prstGeom>
          <a:noFill/>
        </p:spPr>
        <p:txBody>
          <a:bodyPr wrap="square" rtlCol="0">
            <a:spAutoFit/>
          </a:bodyPr>
          <a:lstStyle/>
          <a:p>
            <a:pPr algn="ctr"/>
            <a:r>
              <a:rPr lang="en-GB" sz="2800" dirty="0" smtClean="0">
                <a:solidFill>
                  <a:schemeClr val="bg1"/>
                </a:solidFill>
                <a:latin typeface="Comic Sans MS" charset="0"/>
                <a:ea typeface="Comic Sans MS" charset="0"/>
                <a:cs typeface="Comic Sans MS" charset="0"/>
              </a:rPr>
              <a:t>The addax antelope is now critically threatened with extinction, mainly due to over-hunting</a:t>
            </a:r>
            <a:endParaRPr lang="en-GB" sz="2800" dirty="0">
              <a:solidFill>
                <a:schemeClr val="bg1"/>
              </a:solidFill>
              <a:latin typeface="Comic Sans MS" charset="0"/>
              <a:ea typeface="Comic Sans MS" charset="0"/>
              <a:cs typeface="Comic Sans MS" charset="0"/>
            </a:endParaRPr>
          </a:p>
        </p:txBody>
      </p:sp>
      <p:sp>
        <p:nvSpPr>
          <p:cNvPr id="6" name="TextBox 5"/>
          <p:cNvSpPr txBox="1"/>
          <p:nvPr/>
        </p:nvSpPr>
        <p:spPr>
          <a:xfrm>
            <a:off x="7458075" y="6415088"/>
            <a:ext cx="1228725" cy="230832"/>
          </a:xfrm>
          <a:prstGeom prst="rect">
            <a:avLst/>
          </a:prstGeom>
          <a:noFill/>
        </p:spPr>
        <p:txBody>
          <a:bodyPr wrap="square" rtlCol="0">
            <a:spAutoFit/>
          </a:bodyPr>
          <a:lstStyle/>
          <a:p>
            <a:r>
              <a:rPr lang="en-GB" sz="900" dirty="0" smtClean="0"/>
              <a:t>Photo: cuatrok77</a:t>
            </a:r>
            <a:endParaRPr lang="en-GB" sz="900" dirty="0"/>
          </a:p>
        </p:txBody>
      </p:sp>
    </p:spTree>
    <p:extLst>
      <p:ext uri="{BB962C8B-B14F-4D97-AF65-F5344CB8AC3E}">
        <p14:creationId xmlns:p14="http://schemas.microsoft.com/office/powerpoint/2010/main" val="1315955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PTE-logo-type-cmyk.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647" y="628157"/>
            <a:ext cx="5486400" cy="3276600"/>
          </a:xfrm>
          <a:prstGeom prst="rect">
            <a:avLst/>
          </a:prstGeom>
        </p:spPr>
      </p:pic>
      <p:sp>
        <p:nvSpPr>
          <p:cNvPr id="5" name="TextBox 4"/>
          <p:cNvSpPr txBox="1"/>
          <p:nvPr/>
        </p:nvSpPr>
        <p:spPr>
          <a:xfrm>
            <a:off x="840154" y="4425462"/>
            <a:ext cx="7453923" cy="2308324"/>
          </a:xfrm>
          <a:prstGeom prst="rect">
            <a:avLst/>
          </a:prstGeom>
          <a:noFill/>
        </p:spPr>
        <p:txBody>
          <a:bodyPr wrap="square" rtlCol="0">
            <a:spAutoFit/>
          </a:bodyPr>
          <a:lstStyle/>
          <a:p>
            <a:pPr algn="ctr"/>
            <a:r>
              <a:rPr lang="en-US" sz="3200" b="1" dirty="0" smtClean="0"/>
              <a:t>To find out more, please visit</a:t>
            </a:r>
            <a:endParaRPr lang="en-US" sz="3200" b="1" dirty="0"/>
          </a:p>
          <a:p>
            <a:pPr algn="ctr"/>
            <a:r>
              <a:rPr lang="en-US" sz="4800" b="1" dirty="0" smtClean="0"/>
              <a:t>ypte.org.uk</a:t>
            </a:r>
          </a:p>
          <a:p>
            <a:pPr algn="ctr"/>
            <a:endParaRPr lang="en-US" sz="1600" b="1" dirty="0"/>
          </a:p>
          <a:p>
            <a:pPr algn="ctr"/>
            <a:endParaRPr lang="en-US" sz="1600" b="1" dirty="0" smtClean="0"/>
          </a:p>
          <a:p>
            <a:pPr algn="ctr"/>
            <a:r>
              <a:rPr lang="en-US" sz="1600" b="1" dirty="0" smtClean="0"/>
              <a:t>Registered charity number 1153740</a:t>
            </a:r>
          </a:p>
          <a:p>
            <a:pPr algn="ctr"/>
            <a:r>
              <a:rPr lang="en-US" sz="1600" b="1" dirty="0" smtClean="0">
                <a:solidFill>
                  <a:schemeClr val="accent3">
                    <a:lumMod val="50000"/>
                  </a:schemeClr>
                </a:solidFill>
              </a:rPr>
              <a:t>Creating a better future by inspiring young people to look after our world</a:t>
            </a:r>
            <a:endParaRPr lang="en-US" sz="1600" b="1" dirty="0">
              <a:solidFill>
                <a:schemeClr val="accent3">
                  <a:lumMod val="50000"/>
                </a:schemeClr>
              </a:solidFill>
            </a:endParaRPr>
          </a:p>
        </p:txBody>
      </p:sp>
    </p:spTree>
    <p:extLst>
      <p:ext uri="{BB962C8B-B14F-4D97-AF65-F5344CB8AC3E}">
        <p14:creationId xmlns:p14="http://schemas.microsoft.com/office/powerpoint/2010/main" val="5266092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charset="0"/>
                <a:ea typeface="Comic Sans MS" charset="0"/>
                <a:cs typeface="Comic Sans MS" charset="0"/>
              </a:rPr>
              <a:t>Credits</a:t>
            </a:r>
            <a:endParaRPr lang="en-US" dirty="0">
              <a:latin typeface="Comic Sans MS" charset="0"/>
              <a:ea typeface="Comic Sans MS" charset="0"/>
              <a:cs typeface="Comic Sans MS" charset="0"/>
            </a:endParaRPr>
          </a:p>
        </p:txBody>
      </p:sp>
      <p:sp>
        <p:nvSpPr>
          <p:cNvPr id="3" name="Content Placeholder 2"/>
          <p:cNvSpPr>
            <a:spLocks noGrp="1"/>
          </p:cNvSpPr>
          <p:nvPr>
            <p:ph idx="1"/>
          </p:nvPr>
        </p:nvSpPr>
        <p:spPr>
          <a:xfrm>
            <a:off x="314632" y="1600200"/>
            <a:ext cx="8563644" cy="4525963"/>
          </a:xfrm>
        </p:spPr>
        <p:txBody>
          <a:bodyPr>
            <a:normAutofit/>
          </a:bodyPr>
          <a:lstStyle/>
          <a:p>
            <a:pPr marL="0" indent="0" algn="ctr">
              <a:buNone/>
            </a:pPr>
            <a:r>
              <a:rPr lang="en-US" sz="3000" dirty="0" smtClean="0">
                <a:latin typeface="Comic Sans MS" charset="0"/>
                <a:ea typeface="Comic Sans MS" charset="0"/>
                <a:cs typeface="Comic Sans MS" charset="0"/>
              </a:rPr>
              <a:t>YPTE would like to thank all the amazing photographers on Flickr who allow the use of their photos for non-commercial purposes.</a:t>
            </a:r>
          </a:p>
          <a:p>
            <a:pPr marL="0" indent="0">
              <a:buNone/>
            </a:pPr>
            <a:endParaRPr lang="en-US" sz="3000" dirty="0">
              <a:latin typeface="Comic Sans MS" charset="0"/>
              <a:ea typeface="Comic Sans MS" charset="0"/>
              <a:cs typeface="Comic Sans MS" charset="0"/>
            </a:endParaRPr>
          </a:p>
          <a:p>
            <a:pPr marL="0" indent="0" algn="ctr">
              <a:buNone/>
            </a:pPr>
            <a:r>
              <a:rPr lang="en-US" sz="3000" dirty="0" smtClean="0">
                <a:latin typeface="Comic Sans MS" charset="0"/>
                <a:ea typeface="Comic Sans MS" charset="0"/>
                <a:cs typeface="Comic Sans MS" charset="0"/>
              </a:rPr>
              <a:t>Your photos are helping young people to learn more about environmental issues.  We couldn’t have created this presentation without you!</a:t>
            </a:r>
            <a:endParaRPr lang="en-US" sz="3000" dirty="0">
              <a:latin typeface="Comic Sans MS" charset="0"/>
              <a:ea typeface="Comic Sans MS" charset="0"/>
              <a:cs typeface="Comic Sans MS" charset="0"/>
            </a:endParaRPr>
          </a:p>
        </p:txBody>
      </p:sp>
      <p:pic>
        <p:nvPicPr>
          <p:cNvPr id="4" name="Picture 3" descr="YPTE-logo-type-cmyk.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3435" y="5314462"/>
            <a:ext cx="2214841" cy="1322752"/>
          </a:xfrm>
          <a:prstGeom prst="rect">
            <a:avLst/>
          </a:prstGeom>
        </p:spPr>
      </p:pic>
    </p:spTree>
    <p:extLst>
      <p:ext uri="{BB962C8B-B14F-4D97-AF65-F5344CB8AC3E}">
        <p14:creationId xmlns:p14="http://schemas.microsoft.com/office/powerpoint/2010/main" val="281928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22026" y="206477"/>
            <a:ext cx="2344993" cy="5016758"/>
          </a:xfrm>
          <a:prstGeom prst="rect">
            <a:avLst/>
          </a:prstGeom>
          <a:noFill/>
        </p:spPr>
        <p:txBody>
          <a:bodyPr wrap="square" rtlCol="0">
            <a:spAutoFit/>
          </a:bodyPr>
          <a:lstStyle/>
          <a:p>
            <a:r>
              <a:rPr lang="en-GB" sz="3200" dirty="0" smtClean="0">
                <a:latin typeface="Comic Sans MS" charset="0"/>
                <a:ea typeface="Comic Sans MS" charset="0"/>
                <a:cs typeface="Comic Sans MS" charset="0"/>
              </a:rPr>
              <a:t>Both poles are very cold </a:t>
            </a:r>
          </a:p>
          <a:p>
            <a:endParaRPr lang="en-GB" sz="3200" dirty="0">
              <a:latin typeface="Comic Sans MS" charset="0"/>
              <a:ea typeface="Comic Sans MS" charset="0"/>
              <a:cs typeface="Comic Sans MS" charset="0"/>
            </a:endParaRPr>
          </a:p>
          <a:p>
            <a:r>
              <a:rPr lang="en-GB" sz="3200" dirty="0">
                <a:latin typeface="Comic Sans MS" charset="0"/>
                <a:ea typeface="Comic Sans MS" charset="0"/>
                <a:cs typeface="Comic Sans MS" charset="0"/>
              </a:rPr>
              <a:t>B</a:t>
            </a:r>
            <a:r>
              <a:rPr lang="en-GB" sz="3200" dirty="0" smtClean="0">
                <a:latin typeface="Comic Sans MS" charset="0"/>
                <a:ea typeface="Comic Sans MS" charset="0"/>
                <a:cs typeface="Comic Sans MS" charset="0"/>
              </a:rPr>
              <a:t>ut the South Pole is a lot colder than the North Pole</a:t>
            </a:r>
            <a:endParaRPr lang="en-GB" sz="3200" dirty="0">
              <a:latin typeface="Comic Sans MS" charset="0"/>
              <a:ea typeface="Comic Sans MS" charset="0"/>
              <a:cs typeface="Comic Sans M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74" y="0"/>
            <a:ext cx="6858000" cy="6858000"/>
          </a:xfrm>
          <a:prstGeom prst="rect">
            <a:avLst/>
          </a:prstGeom>
        </p:spPr>
      </p:pic>
      <p:sp>
        <p:nvSpPr>
          <p:cNvPr id="6" name="TextBox 5"/>
          <p:cNvSpPr txBox="1"/>
          <p:nvPr/>
        </p:nvSpPr>
        <p:spPr>
          <a:xfrm>
            <a:off x="4468761" y="6592529"/>
            <a:ext cx="1769807" cy="230832"/>
          </a:xfrm>
          <a:prstGeom prst="rect">
            <a:avLst/>
          </a:prstGeom>
          <a:noFill/>
        </p:spPr>
        <p:txBody>
          <a:bodyPr wrap="square" rtlCol="0">
            <a:spAutoFit/>
          </a:bodyPr>
          <a:lstStyle/>
          <a:p>
            <a:r>
              <a:rPr lang="en-GB" sz="900" dirty="0" smtClean="0"/>
              <a:t>Photo: Christopher Michel</a:t>
            </a:r>
            <a:endParaRPr lang="en-GB" sz="900" dirty="0"/>
          </a:p>
        </p:txBody>
      </p:sp>
      <p:sp>
        <p:nvSpPr>
          <p:cNvPr id="10" name="Left Arrow 9"/>
          <p:cNvSpPr/>
          <p:nvPr/>
        </p:nvSpPr>
        <p:spPr>
          <a:xfrm>
            <a:off x="5766619" y="3008671"/>
            <a:ext cx="855407" cy="501445"/>
          </a:xfrm>
          <a:prstGeom prst="left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564747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29" y="274638"/>
            <a:ext cx="8716297" cy="1406678"/>
          </a:xfrm>
        </p:spPr>
        <p:txBody>
          <a:bodyPr>
            <a:noAutofit/>
          </a:bodyPr>
          <a:lstStyle/>
          <a:p>
            <a:r>
              <a:rPr lang="en-US" sz="3000" dirty="0">
                <a:latin typeface="Comic Sans MS" charset="0"/>
                <a:ea typeface="Comic Sans MS" charset="0"/>
                <a:cs typeface="Comic Sans MS" charset="0"/>
              </a:rPr>
              <a:t>At the </a:t>
            </a:r>
            <a:r>
              <a:rPr lang="en-US" sz="3000" dirty="0" smtClean="0">
                <a:latin typeface="Comic Sans MS" charset="0"/>
                <a:ea typeface="Comic Sans MS" charset="0"/>
                <a:cs typeface="Comic Sans MS" charset="0"/>
              </a:rPr>
              <a:t>Poles, </a:t>
            </a:r>
            <a:r>
              <a:rPr lang="en-US" sz="3000" dirty="0">
                <a:latin typeface="Comic Sans MS" charset="0"/>
                <a:ea typeface="Comic Sans MS" charset="0"/>
                <a:cs typeface="Comic Sans MS" charset="0"/>
              </a:rPr>
              <a:t>the sun’s rays strike the Earth at a very low </a:t>
            </a:r>
            <a:r>
              <a:rPr lang="en-US" sz="3000" dirty="0" smtClean="0">
                <a:latin typeface="Comic Sans MS" charset="0"/>
                <a:ea typeface="Comic Sans MS" charset="0"/>
                <a:cs typeface="Comic Sans MS" charset="0"/>
              </a:rPr>
              <a:t>angle </a:t>
            </a:r>
            <a:r>
              <a:rPr lang="en-US" sz="3000" dirty="0">
                <a:latin typeface="Comic Sans MS" charset="0"/>
                <a:ea typeface="Comic Sans MS" charset="0"/>
                <a:cs typeface="Comic Sans MS" charset="0"/>
              </a:rPr>
              <a:t>so they are spread out over a greater </a:t>
            </a:r>
            <a:r>
              <a:rPr lang="en-US" sz="3000" dirty="0" smtClean="0">
                <a:latin typeface="Comic Sans MS" charset="0"/>
                <a:ea typeface="Comic Sans MS" charset="0"/>
                <a:cs typeface="Comic Sans MS" charset="0"/>
              </a:rPr>
              <a:t>area and temperatures are very low </a:t>
            </a:r>
            <a:endParaRPr lang="en-GB" sz="3000" dirty="0">
              <a:latin typeface="Comic Sans MS" charset="0"/>
              <a:ea typeface="Comic Sans MS" charset="0"/>
              <a:cs typeface="Comic Sans MS"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713" b="25807"/>
          <a:stretch/>
        </p:blipFill>
        <p:spPr>
          <a:xfrm>
            <a:off x="59422" y="1902542"/>
            <a:ext cx="9084578" cy="4955458"/>
          </a:xfrm>
          <a:prstGeom prst="rect">
            <a:avLst/>
          </a:prstGeom>
        </p:spPr>
      </p:pic>
    </p:spTree>
    <p:extLst>
      <p:ext uri="{BB962C8B-B14F-4D97-AF65-F5344CB8AC3E}">
        <p14:creationId xmlns:p14="http://schemas.microsoft.com/office/powerpoint/2010/main" val="392804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72025" y="1424167"/>
            <a:ext cx="4186237" cy="830997"/>
          </a:xfrm>
          <a:prstGeom prst="rect">
            <a:avLst/>
          </a:prstGeom>
          <a:noFill/>
        </p:spPr>
        <p:txBody>
          <a:bodyPr wrap="square" rtlCol="0">
            <a:spAutoFit/>
          </a:bodyPr>
          <a:lstStyle/>
          <a:p>
            <a:r>
              <a:rPr lang="en-GB" sz="2400" dirty="0" smtClean="0">
                <a:solidFill>
                  <a:srgbClr val="0070C0"/>
                </a:solidFill>
                <a:latin typeface="Comic Sans MS" charset="0"/>
                <a:ea typeface="Comic Sans MS" charset="0"/>
                <a:cs typeface="Comic Sans MS" charset="0"/>
              </a:rPr>
              <a:t>Cold deserts e.g. Antarctica are cold, icy and rocky</a:t>
            </a:r>
            <a:endParaRPr lang="en-GB" sz="2400" dirty="0">
              <a:solidFill>
                <a:srgbClr val="0070C0"/>
              </a:solidFill>
              <a:latin typeface="Comic Sans MS" charset="0"/>
              <a:ea typeface="Comic Sans MS" charset="0"/>
              <a:cs typeface="Comic Sans MS" charset="0"/>
            </a:endParaRPr>
          </a:p>
        </p:txBody>
      </p:sp>
      <p:sp>
        <p:nvSpPr>
          <p:cNvPr id="5" name="TextBox 4"/>
          <p:cNvSpPr txBox="1"/>
          <p:nvPr/>
        </p:nvSpPr>
        <p:spPr>
          <a:xfrm>
            <a:off x="285750" y="5530543"/>
            <a:ext cx="4236243" cy="1200329"/>
          </a:xfrm>
          <a:prstGeom prst="rect">
            <a:avLst/>
          </a:prstGeom>
          <a:noFill/>
        </p:spPr>
        <p:txBody>
          <a:bodyPr wrap="square" rtlCol="0">
            <a:spAutoFit/>
          </a:bodyPr>
          <a:lstStyle/>
          <a:p>
            <a:r>
              <a:rPr lang="en-GB" sz="2400" dirty="0" smtClean="0">
                <a:solidFill>
                  <a:srgbClr val="FF0000"/>
                </a:solidFill>
                <a:latin typeface="Comic Sans MS" charset="0"/>
                <a:ea typeface="Comic Sans MS" charset="0"/>
                <a:cs typeface="Comic Sans MS" charset="0"/>
              </a:rPr>
              <a:t>Hot deserts e.g. the Sahara are hot in the day, cold at night, sandy and rocky</a:t>
            </a:r>
            <a:endParaRPr lang="en-GB" sz="2400" dirty="0">
              <a:solidFill>
                <a:srgbClr val="FF0000"/>
              </a:solidFill>
              <a:latin typeface="Comic Sans MS" charset="0"/>
              <a:ea typeface="Comic Sans MS" charset="0"/>
              <a:cs typeface="Comic Sans MS" charset="0"/>
            </a:endParaRPr>
          </a:p>
        </p:txBody>
      </p:sp>
      <p:sp>
        <p:nvSpPr>
          <p:cNvPr id="6" name="TextBox 5"/>
          <p:cNvSpPr txBox="1"/>
          <p:nvPr/>
        </p:nvSpPr>
        <p:spPr>
          <a:xfrm>
            <a:off x="285750" y="214634"/>
            <a:ext cx="8672512" cy="892552"/>
          </a:xfrm>
          <a:prstGeom prst="rect">
            <a:avLst/>
          </a:prstGeom>
          <a:noFill/>
        </p:spPr>
        <p:txBody>
          <a:bodyPr wrap="square" rtlCol="0">
            <a:spAutoFit/>
          </a:bodyPr>
          <a:lstStyle/>
          <a:p>
            <a:pPr algn="ctr"/>
            <a:r>
              <a:rPr lang="en-GB" sz="2600" dirty="0" smtClean="0">
                <a:latin typeface="Comic Sans MS" charset="0"/>
                <a:ea typeface="Comic Sans MS" charset="0"/>
                <a:cs typeface="Comic Sans MS" charset="0"/>
              </a:rPr>
              <a:t>A desert is a very dry area with precipitation of less than 40cm per year.  There are </a:t>
            </a:r>
            <a:r>
              <a:rPr lang="en-GB" sz="2600" dirty="0" smtClean="0">
                <a:solidFill>
                  <a:srgbClr val="FF0000"/>
                </a:solidFill>
                <a:latin typeface="Comic Sans MS" charset="0"/>
                <a:ea typeface="Comic Sans MS" charset="0"/>
                <a:cs typeface="Comic Sans MS" charset="0"/>
              </a:rPr>
              <a:t>hot</a:t>
            </a:r>
            <a:r>
              <a:rPr lang="en-GB" sz="2600" dirty="0" smtClean="0">
                <a:latin typeface="Comic Sans MS" charset="0"/>
                <a:ea typeface="Comic Sans MS" charset="0"/>
                <a:cs typeface="Comic Sans MS" charset="0"/>
              </a:rPr>
              <a:t> and </a:t>
            </a:r>
            <a:r>
              <a:rPr lang="en-GB" sz="2600" dirty="0" smtClean="0">
                <a:solidFill>
                  <a:srgbClr val="0070C0"/>
                </a:solidFill>
                <a:latin typeface="Comic Sans MS" charset="0"/>
                <a:ea typeface="Comic Sans MS" charset="0"/>
                <a:cs typeface="Comic Sans MS" charset="0"/>
              </a:rPr>
              <a:t>cold</a:t>
            </a:r>
            <a:r>
              <a:rPr lang="en-GB" sz="2600" dirty="0" smtClean="0">
                <a:latin typeface="Comic Sans MS" charset="0"/>
                <a:ea typeface="Comic Sans MS" charset="0"/>
                <a:cs typeface="Comic Sans MS" charset="0"/>
              </a:rPr>
              <a:t> deserts</a:t>
            </a:r>
            <a:endParaRPr lang="en-GB" sz="2600" dirty="0">
              <a:latin typeface="Comic Sans MS" charset="0"/>
              <a:ea typeface="Comic Sans MS" charset="0"/>
              <a:cs typeface="Comic Sans MS"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22467"/>
            <a:ext cx="4657726" cy="3093021"/>
          </a:xfrm>
          <a:prstGeom prst="rect">
            <a:avLst/>
          </a:prstGeom>
        </p:spPr>
      </p:pic>
      <p:sp>
        <p:nvSpPr>
          <p:cNvPr id="8" name="TextBox 7"/>
          <p:cNvSpPr txBox="1"/>
          <p:nvPr/>
        </p:nvSpPr>
        <p:spPr>
          <a:xfrm>
            <a:off x="3636169" y="4166284"/>
            <a:ext cx="985837" cy="215444"/>
          </a:xfrm>
          <a:prstGeom prst="rect">
            <a:avLst/>
          </a:prstGeom>
          <a:noFill/>
        </p:spPr>
        <p:txBody>
          <a:bodyPr wrap="square" rtlCol="0">
            <a:spAutoFit/>
          </a:bodyPr>
          <a:lstStyle/>
          <a:p>
            <a:r>
              <a:rPr lang="en-GB" sz="800" dirty="0" smtClean="0"/>
              <a:t>Photo: US Embassy</a:t>
            </a:r>
            <a:endParaRPr lang="en-GB" sz="8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22007" y="3842012"/>
            <a:ext cx="4521994" cy="3038215"/>
          </a:xfrm>
          <a:prstGeom prst="rect">
            <a:avLst/>
          </a:prstGeom>
        </p:spPr>
      </p:pic>
      <p:sp>
        <p:nvSpPr>
          <p:cNvPr id="10" name="TextBox 9"/>
          <p:cNvSpPr txBox="1"/>
          <p:nvPr/>
        </p:nvSpPr>
        <p:spPr>
          <a:xfrm>
            <a:off x="5300663" y="6623150"/>
            <a:ext cx="1100137" cy="215444"/>
          </a:xfrm>
          <a:prstGeom prst="rect">
            <a:avLst/>
          </a:prstGeom>
          <a:noFill/>
        </p:spPr>
        <p:txBody>
          <a:bodyPr wrap="square" rtlCol="0">
            <a:spAutoFit/>
          </a:bodyPr>
          <a:lstStyle/>
          <a:p>
            <a:r>
              <a:rPr lang="en-GB" sz="800" dirty="0" smtClean="0"/>
              <a:t>Photo: Dave Price</a:t>
            </a:r>
            <a:endParaRPr lang="en-GB" sz="800" dirty="0"/>
          </a:p>
        </p:txBody>
      </p:sp>
    </p:spTree>
    <p:extLst>
      <p:ext uri="{BB962C8B-B14F-4D97-AF65-F5344CB8AC3E}">
        <p14:creationId xmlns:p14="http://schemas.microsoft.com/office/powerpoint/2010/main" val="15460440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D4D8C5-E47F-4CC0-8DEA-C2D0FB25C945}"/>
</file>

<file path=customXml/itemProps2.xml><?xml version="1.0" encoding="utf-8"?>
<ds:datastoreItem xmlns:ds="http://schemas.openxmlformats.org/officeDocument/2006/customXml" ds:itemID="{B08D4F80-1AEE-45F6-94F4-95A4C0719E4A}"/>
</file>

<file path=docProps/app.xml><?xml version="1.0" encoding="utf-8"?>
<Properties xmlns="http://schemas.openxmlformats.org/officeDocument/2006/extended-properties" xmlns:vt="http://schemas.openxmlformats.org/officeDocument/2006/docPropsVTypes">
  <TotalTime>5509</TotalTime>
  <Words>1899</Words>
  <Application>Microsoft Macintosh PowerPoint</Application>
  <PresentationFormat>On-screen Show (4:3)</PresentationFormat>
  <Paragraphs>179</Paragraphs>
  <Slides>66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Arial</vt:lpstr>
      <vt:lpstr>Calibri</vt:lpstr>
      <vt:lpstr>Comic Sans MS</vt:lpstr>
      <vt:lpstr>Office Theme</vt:lpstr>
      <vt:lpstr>Note to teachers</vt:lpstr>
      <vt:lpstr>PowerPoint Presentation</vt:lpstr>
      <vt:lpstr>1. WHERE ARE THE HOT AND COLD AREAS?</vt:lpstr>
      <vt:lpstr>Comparing Hot and Cold Areas</vt:lpstr>
      <vt:lpstr>PowerPoint Presentation</vt:lpstr>
      <vt:lpstr>PowerPoint Presentation</vt:lpstr>
      <vt:lpstr>PowerPoint Presentation</vt:lpstr>
      <vt:lpstr>At the Poles, the sun’s rays strike the Earth at a very low angle so they are spread out over a greater area and temperatures are very low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PLANTS AND ANIMALS ADAPTED TO LIFE IN THE SAHARA?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HUMANS AFFECTING THE SAHARA?</vt:lpstr>
      <vt:lpstr>PowerPoint Presentation</vt:lpstr>
      <vt:lpstr>PowerPoint Presentation</vt:lpstr>
      <vt:lpstr>PowerPoint Presentation</vt:lpstr>
      <vt:lpstr>PowerPoint Presentation</vt:lpstr>
      <vt:lpstr>PowerPoint Presentation</vt:lpstr>
      <vt:lpstr>PowerPoint Presentation</vt:lpstr>
      <vt:lpstr>The Sahel’s population growth rate is among the world’s highest, so there is more and more demand for food and fuel</vt:lpstr>
      <vt:lpstr>PowerPoint Presentation</vt:lpstr>
      <vt:lpstr>PowerPoint Presentation</vt:lpstr>
      <vt:lpstr>PowerPoint Presentation</vt:lpstr>
      <vt:lpstr>PowerPoint Presentation</vt:lpstr>
      <vt:lpstr>In 2019, over 33 million people are classified as ’food insecure’.</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Company>YPTE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Littlewood</dc:creator>
  <cp:lastModifiedBy>Microsoft Office User</cp:lastModifiedBy>
  <cp:revision>199</cp:revision>
  <dcterms:created xsi:type="dcterms:W3CDTF">2015-06-24T11:40:37Z</dcterms:created>
  <dcterms:modified xsi:type="dcterms:W3CDTF">2020-08-25T15:08:08Z</dcterms:modified>
</cp:coreProperties>
</file>